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notesMasterIdLst>
    <p:notesMasterId r:id="rId13"/>
  </p:notesMasterIdLst>
  <p:sldIdLst>
    <p:sldId id="256" r:id="rId2"/>
    <p:sldId id="258" r:id="rId3"/>
    <p:sldId id="262" r:id="rId4"/>
    <p:sldId id="259" r:id="rId5"/>
    <p:sldId id="260" r:id="rId6"/>
    <p:sldId id="265" r:id="rId7"/>
    <p:sldId id="266" r:id="rId8"/>
    <p:sldId id="261" r:id="rId9"/>
    <p:sldId id="267" r:id="rId10"/>
    <p:sldId id="263" r:id="rId11"/>
    <p:sldId id="264" r:id="rId12"/>
  </p:sldIdLst>
  <p:sldSz cx="12192000" cy="6858000"/>
  <p:notesSz cx="6858000" cy="9144000"/>
  <p:defaultText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67320" autoAdjust="0"/>
  </p:normalViewPr>
  <p:slideViewPr>
    <p:cSldViewPr snapToGrid="0">
      <p:cViewPr varScale="1">
        <p:scale>
          <a:sx n="55" d="100"/>
          <a:sy n="55" d="100"/>
        </p:scale>
        <p:origin x="1714" y="4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2.png>
</file>

<file path=ppt/media/image3.jpeg>
</file>

<file path=ppt/media/image4.png>
</file>

<file path=ppt/media/image5.png>
</file>

<file path=ppt/media/image6.png>
</file>

<file path=ppt/media/image7.png>
</file>

<file path=ppt/media/image8.png>
</file>

<file path=ppt/media/image9.png>
</file>

<file path=ppt/media/image90.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עליונה 1"/>
          <p:cNvSpPr>
            <a:spLocks noGrp="1"/>
          </p:cNvSpPr>
          <p:nvPr>
            <p:ph type="hdr" sz="quarter"/>
          </p:nvPr>
        </p:nvSpPr>
        <p:spPr>
          <a:xfrm>
            <a:off x="3886200" y="0"/>
            <a:ext cx="2971800" cy="458788"/>
          </a:xfrm>
          <a:prstGeom prst="rect">
            <a:avLst/>
          </a:prstGeom>
        </p:spPr>
        <p:txBody>
          <a:bodyPr vert="horz" lIns="91440" tIns="45720" rIns="91440" bIns="45720" rtlCol="1"/>
          <a:lstStyle>
            <a:lvl1pPr algn="r">
              <a:defRPr sz="1200"/>
            </a:lvl1pPr>
          </a:lstStyle>
          <a:p>
            <a:endParaRPr lang="he-IL"/>
          </a:p>
        </p:txBody>
      </p:sp>
      <p:sp>
        <p:nvSpPr>
          <p:cNvPr id="3" name="מציין מיקום של תאריך 2"/>
          <p:cNvSpPr>
            <a:spLocks noGrp="1"/>
          </p:cNvSpPr>
          <p:nvPr>
            <p:ph type="dt" idx="1"/>
          </p:nvPr>
        </p:nvSpPr>
        <p:spPr>
          <a:xfrm>
            <a:off x="1588" y="0"/>
            <a:ext cx="2971800" cy="458788"/>
          </a:xfrm>
          <a:prstGeom prst="rect">
            <a:avLst/>
          </a:prstGeom>
        </p:spPr>
        <p:txBody>
          <a:bodyPr vert="horz" lIns="91440" tIns="45720" rIns="91440" bIns="45720" rtlCol="1"/>
          <a:lstStyle>
            <a:lvl1pPr algn="l">
              <a:defRPr sz="1200"/>
            </a:lvl1pPr>
          </a:lstStyle>
          <a:p>
            <a:fld id="{DBE20B78-4715-43F8-825D-8E3E62F73C2E}" type="datetimeFigureOut">
              <a:rPr lang="he-IL" smtClean="0"/>
              <a:t>י"ט/סיון/תשפ"ד</a:t>
            </a:fld>
            <a:endParaRPr lang="he-IL"/>
          </a:p>
        </p:txBody>
      </p:sp>
      <p:sp>
        <p:nvSpPr>
          <p:cNvPr id="4" name="מציין מיקום של תמונת שקופית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1" anchor="ctr"/>
          <a:lstStyle/>
          <a:p>
            <a:endParaRPr lang="he-IL"/>
          </a:p>
        </p:txBody>
      </p:sp>
      <p:sp>
        <p:nvSpPr>
          <p:cNvPr id="5" name="מציין מיקום של הערות 4"/>
          <p:cNvSpPr>
            <a:spLocks noGrp="1"/>
          </p:cNvSpPr>
          <p:nvPr>
            <p:ph type="body" sz="quarter" idx="3"/>
          </p:nvPr>
        </p:nvSpPr>
        <p:spPr>
          <a:xfrm>
            <a:off x="685800" y="4400550"/>
            <a:ext cx="5486400" cy="3600450"/>
          </a:xfrm>
          <a:prstGeom prst="rect">
            <a:avLst/>
          </a:prstGeom>
        </p:spPr>
        <p:txBody>
          <a:bodyPr vert="horz" lIns="91440" tIns="45720" rIns="91440" bIns="45720" rtlCol="1"/>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6" name="מציין מיקום של כותרת תחתונה 5"/>
          <p:cNvSpPr>
            <a:spLocks noGrp="1"/>
          </p:cNvSpPr>
          <p:nvPr>
            <p:ph type="ftr" sz="quarter" idx="4"/>
          </p:nvPr>
        </p:nvSpPr>
        <p:spPr>
          <a:xfrm>
            <a:off x="3886200" y="8685213"/>
            <a:ext cx="2971800" cy="458787"/>
          </a:xfrm>
          <a:prstGeom prst="rect">
            <a:avLst/>
          </a:prstGeom>
        </p:spPr>
        <p:txBody>
          <a:bodyPr vert="horz" lIns="91440" tIns="45720" rIns="91440" bIns="45720" rtlCol="1" anchor="b"/>
          <a:lstStyle>
            <a:lvl1pPr algn="r">
              <a:defRPr sz="1200"/>
            </a:lvl1pPr>
          </a:lstStyle>
          <a:p>
            <a:endParaRPr lang="he-IL"/>
          </a:p>
        </p:txBody>
      </p:sp>
      <p:sp>
        <p:nvSpPr>
          <p:cNvPr id="7" name="מציין מיקום של מספר שקופית 6"/>
          <p:cNvSpPr>
            <a:spLocks noGrp="1"/>
          </p:cNvSpPr>
          <p:nvPr>
            <p:ph type="sldNum" sz="quarter" idx="5"/>
          </p:nvPr>
        </p:nvSpPr>
        <p:spPr>
          <a:xfrm>
            <a:off x="1588" y="8685213"/>
            <a:ext cx="2971800" cy="458787"/>
          </a:xfrm>
          <a:prstGeom prst="rect">
            <a:avLst/>
          </a:prstGeom>
        </p:spPr>
        <p:txBody>
          <a:bodyPr vert="horz" lIns="91440" tIns="45720" rIns="91440" bIns="45720" rtlCol="1" anchor="b"/>
          <a:lstStyle>
            <a:lvl1pPr algn="l">
              <a:defRPr sz="1200"/>
            </a:lvl1pPr>
          </a:lstStyle>
          <a:p>
            <a:fld id="{9D652E7E-6E1C-4286-9CD7-E93D240F02CF}" type="slidenum">
              <a:rPr lang="he-IL" smtClean="0"/>
              <a:t>‹#›</a:t>
            </a:fld>
            <a:endParaRPr lang="he-IL"/>
          </a:p>
        </p:txBody>
      </p:sp>
    </p:spTree>
    <p:extLst>
      <p:ext uri="{BB962C8B-B14F-4D97-AF65-F5344CB8AC3E}">
        <p14:creationId xmlns:p14="http://schemas.microsoft.com/office/powerpoint/2010/main" val="199432449"/>
      </p:ext>
    </p:extLst>
  </p:cSld>
  <p:clrMap bg1="lt1" tx1="dk1" bg2="lt2" tx2="dk2" accent1="accent1" accent2="accent2" accent3="accent3" accent4="accent4" accent5="accent5" accent6="accent6" hlink="hlink" folHlink="folHlink"/>
  <p:notesStyle>
    <a:lvl1pPr marL="0" algn="r" defTabSz="914400" rtl="1" eaLnBrk="1" latinLnBrk="0" hangingPunct="1">
      <a:defRPr sz="1200" kern="1200">
        <a:solidFill>
          <a:schemeClr val="tx1"/>
        </a:solidFill>
        <a:latin typeface="+mn-lt"/>
        <a:ea typeface="+mn-ea"/>
        <a:cs typeface="+mn-cs"/>
      </a:defRPr>
    </a:lvl1pPr>
    <a:lvl2pPr marL="457200" algn="r" defTabSz="914400" rtl="1" eaLnBrk="1" latinLnBrk="0" hangingPunct="1">
      <a:defRPr sz="1200" kern="1200">
        <a:solidFill>
          <a:schemeClr val="tx1"/>
        </a:solidFill>
        <a:latin typeface="+mn-lt"/>
        <a:ea typeface="+mn-ea"/>
        <a:cs typeface="+mn-cs"/>
      </a:defRPr>
    </a:lvl2pPr>
    <a:lvl3pPr marL="914400" algn="r" defTabSz="914400" rtl="1" eaLnBrk="1" latinLnBrk="0" hangingPunct="1">
      <a:defRPr sz="1200" kern="1200">
        <a:solidFill>
          <a:schemeClr val="tx1"/>
        </a:solidFill>
        <a:latin typeface="+mn-lt"/>
        <a:ea typeface="+mn-ea"/>
        <a:cs typeface="+mn-cs"/>
      </a:defRPr>
    </a:lvl3pPr>
    <a:lvl4pPr marL="1371600" algn="r" defTabSz="914400" rtl="1" eaLnBrk="1" latinLnBrk="0" hangingPunct="1">
      <a:defRPr sz="1200" kern="1200">
        <a:solidFill>
          <a:schemeClr val="tx1"/>
        </a:solidFill>
        <a:latin typeface="+mn-lt"/>
        <a:ea typeface="+mn-ea"/>
        <a:cs typeface="+mn-cs"/>
      </a:defRPr>
    </a:lvl4pPr>
    <a:lvl5pPr marL="1828800" algn="r" defTabSz="914400" rtl="1" eaLnBrk="1" latinLnBrk="0" hangingPunct="1">
      <a:defRPr sz="1200" kern="1200">
        <a:solidFill>
          <a:schemeClr val="tx1"/>
        </a:solidFill>
        <a:latin typeface="+mn-lt"/>
        <a:ea typeface="+mn-ea"/>
        <a:cs typeface="+mn-cs"/>
      </a:defRPr>
    </a:lvl5pPr>
    <a:lvl6pPr marL="2286000" algn="r" defTabSz="914400" rtl="1" eaLnBrk="1" latinLnBrk="0" hangingPunct="1">
      <a:defRPr sz="1200" kern="1200">
        <a:solidFill>
          <a:schemeClr val="tx1"/>
        </a:solidFill>
        <a:latin typeface="+mn-lt"/>
        <a:ea typeface="+mn-ea"/>
        <a:cs typeface="+mn-cs"/>
      </a:defRPr>
    </a:lvl6pPr>
    <a:lvl7pPr marL="2743200" algn="r" defTabSz="914400" rtl="1" eaLnBrk="1" latinLnBrk="0" hangingPunct="1">
      <a:defRPr sz="1200" kern="1200">
        <a:solidFill>
          <a:schemeClr val="tx1"/>
        </a:solidFill>
        <a:latin typeface="+mn-lt"/>
        <a:ea typeface="+mn-ea"/>
        <a:cs typeface="+mn-cs"/>
      </a:defRPr>
    </a:lvl7pPr>
    <a:lvl8pPr marL="3200400" algn="r" defTabSz="914400" rtl="1" eaLnBrk="1" latinLnBrk="0" hangingPunct="1">
      <a:defRPr sz="1200" kern="1200">
        <a:solidFill>
          <a:schemeClr val="tx1"/>
        </a:solidFill>
        <a:latin typeface="+mn-lt"/>
        <a:ea typeface="+mn-ea"/>
        <a:cs typeface="+mn-cs"/>
      </a:defRPr>
    </a:lvl8pPr>
    <a:lvl9pPr marL="3657600" algn="r" defTabSz="914400" rtl="1"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כולנו מכירים את </a:t>
            </a:r>
            <a:r>
              <a:rPr lang="en-US" dirty="0" err="1"/>
              <a:t>siri</a:t>
            </a:r>
            <a:r>
              <a:rPr lang="en-US" dirty="0"/>
              <a:t> ,</a:t>
            </a:r>
            <a:r>
              <a:rPr lang="en-US" dirty="0" err="1"/>
              <a:t>googleAssistant</a:t>
            </a:r>
            <a:r>
              <a:rPr lang="en-US" dirty="0"/>
              <a:t> ,</a:t>
            </a:r>
            <a:r>
              <a:rPr lang="en-US" dirty="0" err="1"/>
              <a:t>alexa</a:t>
            </a:r>
            <a:r>
              <a:rPr lang="he-IL" dirty="0"/>
              <a:t> ואפילו </a:t>
            </a:r>
            <a:r>
              <a:rPr lang="en-US" dirty="0"/>
              <a:t> </a:t>
            </a:r>
            <a:r>
              <a:rPr lang="en-US" dirty="0" err="1"/>
              <a:t>chatGPT</a:t>
            </a:r>
            <a:r>
              <a:rPr lang="he-IL" dirty="0"/>
              <a:t>אין בן אדם אחד שלא משתמש או לפחות שמע עליהם..... </a:t>
            </a:r>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1</a:t>
            </a:fld>
            <a:endParaRPr lang="he-IL"/>
          </a:p>
        </p:txBody>
      </p:sp>
    </p:spTree>
    <p:extLst>
      <p:ext uri="{BB962C8B-B14F-4D97-AF65-F5344CB8AC3E}">
        <p14:creationId xmlns:p14="http://schemas.microsoft.com/office/powerpoint/2010/main" val="6590894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10</a:t>
            </a:fld>
            <a:endParaRPr lang="he-IL"/>
          </a:p>
        </p:txBody>
      </p:sp>
    </p:spTree>
    <p:extLst>
      <p:ext uri="{BB962C8B-B14F-4D97-AF65-F5344CB8AC3E}">
        <p14:creationId xmlns:p14="http://schemas.microsoft.com/office/powerpoint/2010/main" val="262950069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11</a:t>
            </a:fld>
            <a:endParaRPr lang="he-IL"/>
          </a:p>
        </p:txBody>
      </p:sp>
    </p:spTree>
    <p:extLst>
      <p:ext uri="{BB962C8B-B14F-4D97-AF65-F5344CB8AC3E}">
        <p14:creationId xmlns:p14="http://schemas.microsoft.com/office/powerpoint/2010/main" val="203920983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2</a:t>
            </a:fld>
            <a:endParaRPr lang="he-IL"/>
          </a:p>
        </p:txBody>
      </p:sp>
    </p:spTree>
    <p:extLst>
      <p:ext uri="{BB962C8B-B14F-4D97-AF65-F5344CB8AC3E}">
        <p14:creationId xmlns:p14="http://schemas.microsoft.com/office/powerpoint/2010/main" val="16434454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3</a:t>
            </a:fld>
            <a:endParaRPr lang="he-IL"/>
          </a:p>
        </p:txBody>
      </p:sp>
    </p:spTree>
    <p:extLst>
      <p:ext uri="{BB962C8B-B14F-4D97-AF65-F5344CB8AC3E}">
        <p14:creationId xmlns:p14="http://schemas.microsoft.com/office/powerpoint/2010/main" val="229475670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dirty="0"/>
              <a:t>הסבר על ה</a:t>
            </a:r>
            <a:r>
              <a:rPr lang="en-US" dirty="0"/>
              <a:t>flow </a:t>
            </a:r>
            <a:r>
              <a:rPr lang="he-IL" dirty="0"/>
              <a:t> של הפרויקט, מתהליך אימון הדאטה ועד המוצר המוגמר. </a:t>
            </a:r>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4</a:t>
            </a:fld>
            <a:endParaRPr lang="he-IL"/>
          </a:p>
        </p:txBody>
      </p:sp>
    </p:spTree>
    <p:extLst>
      <p:ext uri="{BB962C8B-B14F-4D97-AF65-F5344CB8AC3E}">
        <p14:creationId xmlns:p14="http://schemas.microsoft.com/office/powerpoint/2010/main" val="24452142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en-US" dirty="0"/>
              <a:t>MFCC</a:t>
            </a:r>
            <a:r>
              <a:rPr lang="he-IL" dirty="0"/>
              <a:t> – מטרתו, הדגשת תכונות אקוסטיות בקבצי הקול, על מנת להדגיש את הדובר, מפצל את האודיו למסגרות של </a:t>
            </a:r>
            <a:r>
              <a:rPr lang="he-IL" dirty="0" err="1"/>
              <a:t>פריימים</a:t>
            </a:r>
            <a:r>
              <a:rPr lang="he-IL" dirty="0"/>
              <a:t>,, מחשב את טרנספורמציית פרייה על כל פריים, לאחר מכן </a:t>
            </a:r>
            <a:r>
              <a:rPr lang="he-IL" dirty="0" err="1"/>
              <a:t>מפלטר</a:t>
            </a:r>
            <a:r>
              <a:rPr lang="he-IL" dirty="0"/>
              <a:t> את הפריים לפי בנק </a:t>
            </a:r>
            <a:r>
              <a:rPr lang="he-IL" dirty="0" err="1"/>
              <a:t>מסנננים</a:t>
            </a:r>
            <a:r>
              <a:rPr lang="he-IL" dirty="0"/>
              <a:t> של בסולם </a:t>
            </a:r>
            <a:r>
              <a:rPr lang="en-US" dirty="0"/>
              <a:t>ml</a:t>
            </a:r>
            <a:r>
              <a:rPr lang="he-IL" dirty="0"/>
              <a:t>, ולאחר מכאן מפעילים עליו טרנספורמציה </a:t>
            </a:r>
            <a:r>
              <a:rPr lang="he-IL" dirty="0" err="1"/>
              <a:t>קוסינוסית</a:t>
            </a:r>
            <a:r>
              <a:rPr lang="he-IL" dirty="0"/>
              <a:t> הפוכה, על מנת להדגיש את המקדמים, </a:t>
            </a:r>
            <a:endParaRPr lang="en-US" dirty="0"/>
          </a:p>
          <a:p>
            <a:r>
              <a:rPr lang="en-US" dirty="0"/>
              <a:t>Spectral contrast –</a:t>
            </a:r>
            <a:r>
              <a:rPr lang="he-IL" dirty="0"/>
              <a:t> מודד את ההבדלים בין גבוהים ונמוכים בקול. </a:t>
            </a:r>
          </a:p>
          <a:p>
            <a:r>
              <a:rPr lang="he-IL" dirty="0"/>
              <a:t>אחרי החישוב הזה אנחנו בעצם נקבל מטריצה של </a:t>
            </a:r>
            <a:r>
              <a:rPr lang="he-IL" dirty="0" err="1"/>
              <a:t>פריימים</a:t>
            </a:r>
            <a:r>
              <a:rPr lang="he-IL" dirty="0"/>
              <a:t> </a:t>
            </a:r>
            <a:r>
              <a:rPr lang="he-IL" dirty="0" err="1"/>
              <a:t>ופיצרים</a:t>
            </a:r>
            <a:r>
              <a:rPr lang="he-IL" dirty="0"/>
              <a:t>, ככה ניקח את עבור כל </a:t>
            </a:r>
            <a:r>
              <a:rPr lang="he-IL" dirty="0" err="1"/>
              <a:t>פיצר</a:t>
            </a:r>
            <a:r>
              <a:rPr lang="he-IL" dirty="0"/>
              <a:t> על כל פריים. </a:t>
            </a:r>
          </a:p>
          <a:p>
            <a:r>
              <a:rPr lang="he-IL" dirty="0"/>
              <a:t>לוקחים את הממוצע של כל </a:t>
            </a:r>
            <a:r>
              <a:rPr lang="he-IL" dirty="0" err="1"/>
              <a:t>הפריימים</a:t>
            </a:r>
            <a:r>
              <a:rPr lang="he-IL" dirty="0"/>
              <a:t> של ההקלטה. </a:t>
            </a:r>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5</a:t>
            </a:fld>
            <a:endParaRPr lang="he-IL"/>
          </a:p>
        </p:txBody>
      </p:sp>
    </p:spTree>
    <p:extLst>
      <p:ext uri="{BB962C8B-B14F-4D97-AF65-F5344CB8AC3E}">
        <p14:creationId xmlns:p14="http://schemas.microsoft.com/office/powerpoint/2010/main" val="38410943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b="1" dirty="0"/>
              <a:t>פיצול למסגרות</a:t>
            </a:r>
            <a:r>
              <a:rPr lang="he-IL" dirty="0"/>
              <a:t>: הקול מחולק למסגרות קצרות. כל מסגרת יכולה להיות באורך של מספר עשרות מילישניות. זה מאפשר לנתח את האות בצורה יציבה יותר, מכיוון שהקול משתנה לאורך זמן.</a:t>
            </a:r>
          </a:p>
          <a:p>
            <a:r>
              <a:rPr lang="he-IL" b="1" dirty="0"/>
              <a:t>חישוב טרנספורמציה פורייה</a:t>
            </a:r>
            <a:r>
              <a:rPr lang="he-IL" dirty="0"/>
              <a:t>: עבור כל מסגרת, מחשבים את הטרנספורמציה המהירה של פורייה (</a:t>
            </a:r>
            <a:r>
              <a:rPr lang="en-US" dirty="0"/>
              <a:t>FFT) </a:t>
            </a:r>
            <a:r>
              <a:rPr lang="he-IL" dirty="0"/>
              <a:t>כדי לקבל את הספקטרום של התדרים.</a:t>
            </a:r>
          </a:p>
          <a:p>
            <a:r>
              <a:rPr lang="he-IL" b="1" dirty="0"/>
              <a:t>פילטר מל</a:t>
            </a:r>
            <a:r>
              <a:rPr lang="he-IL" dirty="0"/>
              <a:t>: הספקטרום מועבר דרך בנק של מסננים מל (</a:t>
            </a:r>
            <a:r>
              <a:rPr lang="en-US" dirty="0"/>
              <a:t>Mel Filter Bank). </a:t>
            </a:r>
            <a:r>
              <a:rPr lang="he-IL" dirty="0"/>
              <a:t>מסננים אלה מחולקים לפי סולם מל, שהוא סולם לוגריתמי שמדמה את תפיסת האוזן האנושית לתדרים. כל מסנן מסכם את האנרגיה בטווח תדרים מסוים.</a:t>
            </a:r>
          </a:p>
          <a:p>
            <a:r>
              <a:rPr lang="he-IL" b="1" dirty="0"/>
              <a:t>לוגריתם של אנרגיות</a:t>
            </a:r>
            <a:r>
              <a:rPr lang="he-IL" dirty="0"/>
              <a:t>: לוקחים את הלוגריתם של הערכים שהתקבלו מכל מסנן. זה מסייע </a:t>
            </a:r>
            <a:r>
              <a:rPr lang="he-IL" dirty="0" err="1"/>
              <a:t>למדל</a:t>
            </a:r>
            <a:r>
              <a:rPr lang="he-IL" dirty="0"/>
              <a:t> את האופן שבו האוזן האנושית תופסת עוצמה.</a:t>
            </a:r>
          </a:p>
          <a:p>
            <a:r>
              <a:rPr lang="he-IL" b="1" dirty="0"/>
              <a:t>טרנספורמציה </a:t>
            </a:r>
            <a:r>
              <a:rPr lang="he-IL" b="1" dirty="0" err="1"/>
              <a:t>קוסינוסית</a:t>
            </a:r>
            <a:r>
              <a:rPr lang="he-IL" b="1" dirty="0"/>
              <a:t> הפוכה (</a:t>
            </a:r>
            <a:r>
              <a:rPr lang="en-US" b="1" dirty="0"/>
              <a:t>DCT)</a:t>
            </a:r>
            <a:r>
              <a:rPr lang="en-US" dirty="0"/>
              <a:t>: </a:t>
            </a:r>
            <a:r>
              <a:rPr lang="he-IL" dirty="0"/>
              <a:t>מבצעים טרנספורמציה </a:t>
            </a:r>
            <a:r>
              <a:rPr lang="he-IL" dirty="0" err="1"/>
              <a:t>קוסינוסית</a:t>
            </a:r>
            <a:r>
              <a:rPr lang="he-IL" dirty="0"/>
              <a:t> הפוכה על הלוגריתמים של האנרגיות לקבלת מקדמי ה-</a:t>
            </a:r>
            <a:r>
              <a:rPr lang="en-US" dirty="0"/>
              <a:t>MFCC. </a:t>
            </a:r>
            <a:r>
              <a:rPr lang="he-IL" dirty="0"/>
              <a:t>זה מפחית את הקורלציה בין המקדמים ומדגיש את המקדמים שנושאים את רוב המידע.</a:t>
            </a:r>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6</a:t>
            </a:fld>
            <a:endParaRPr lang="he-IL"/>
          </a:p>
        </p:txBody>
      </p:sp>
    </p:spTree>
    <p:extLst>
      <p:ext uri="{BB962C8B-B14F-4D97-AF65-F5344CB8AC3E}">
        <p14:creationId xmlns:p14="http://schemas.microsoft.com/office/powerpoint/2010/main" val="369726760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r>
              <a:rPr lang="he-IL" b="1" dirty="0"/>
              <a:t>ניגודיות ספקטרלית</a:t>
            </a:r>
            <a:r>
              <a:rPr lang="he-IL" dirty="0"/>
              <a:t> היא תכונה אקוסטית שמשמשת בעיבוד אותות, והיא שימושית בניתוח שמע לתיאור מרקם או </a:t>
            </a:r>
            <a:r>
              <a:rPr lang="he-IL" dirty="0" err="1"/>
              <a:t>טימבר</a:t>
            </a:r>
            <a:r>
              <a:rPr lang="he-IL" dirty="0"/>
              <a:t> של אות אודיו. ניגודיות ספקטרלית בוחנת את ההבדל בעוצמה בין שיאים (פסגות) לבין שפלים (בקעות) במספר רצועות תדר של האות. :</a:t>
            </a:r>
          </a:p>
          <a:p>
            <a:r>
              <a:rPr lang="he-IL" b="1" dirty="0"/>
              <a:t>1. חלוקה למסגרות</a:t>
            </a:r>
            <a:r>
              <a:rPr lang="he-IL" dirty="0"/>
              <a:t>: כמו בטכניקות רבות אחרות של עיבוד אודיו, השלב הראשון כולל חלוקת האות האודיו למסגרות קצרות ומתחברות. החלוקה הזו נחוצה כיוון שתכונות הקול משתנות במהירות לאורך זמן, וניתוח של חלקים קטנים מספק הבנה מדויקת יותר.</a:t>
            </a:r>
          </a:p>
          <a:p>
            <a:pPr>
              <a:buFont typeface="+mj-lt"/>
              <a:buNone/>
            </a:pPr>
            <a:r>
              <a:rPr lang="he-IL" b="1" dirty="0"/>
              <a:t>2. טרנספורמציה פורייה</a:t>
            </a:r>
            <a:r>
              <a:rPr lang="he-IL" dirty="0"/>
              <a:t>: עבור כל מסגרת, מבוצעת טרנספורמציה פורייה מהירה (</a:t>
            </a:r>
            <a:r>
              <a:rPr lang="en-US" dirty="0"/>
              <a:t>FFT) </a:t>
            </a:r>
            <a:r>
              <a:rPr lang="he-IL" dirty="0"/>
              <a:t>כדי להמיר את האות מתחום הזמן לתחום התדר. הטרנספורמציה הזו נותנת ספקטרום המייצג את רכיבי התדר של האות.</a:t>
            </a:r>
          </a:p>
          <a:p>
            <a:pPr>
              <a:buFont typeface="+mj-lt"/>
              <a:buNone/>
            </a:pPr>
            <a:r>
              <a:rPr lang="he-IL" b="1" dirty="0"/>
              <a:t>3. רצועות תדר</a:t>
            </a:r>
            <a:r>
              <a:rPr lang="he-IL" dirty="0"/>
              <a:t>: הספקטרום מחולק למספר רצועות תדר. הרצועות יכולות להיות במרווחים שווים או לוגריתמיים, תלוי בדרישות הספציפיות של היישום. חלוקה לוגריתמית לעיתים קרובות מדמה טוב יותר את תפיסת האדם, דומה לסולם מל שמשמש ב-</a:t>
            </a:r>
            <a:r>
              <a:rPr lang="en-US" dirty="0"/>
              <a:t>MFCCs.</a:t>
            </a:r>
          </a:p>
          <a:p>
            <a:pPr>
              <a:buFont typeface="+mj-lt"/>
              <a:buNone/>
            </a:pPr>
            <a:r>
              <a:rPr lang="he-IL" b="1" dirty="0"/>
              <a:t>4. זיהוי שיאים ושפלים</a:t>
            </a:r>
            <a:r>
              <a:rPr lang="he-IL" dirty="0"/>
              <a:t>: בתוך כל רצועת תדר, האלגוריתם מזהה את השיא (העוצמה הגבוהה ביותר) והשפל (העוצמה הנמוכה ביותר). השיא מייצג את הרכיב התדר הדומיננטי ביותר בתוך הרצועה, בעוד שהשפל מייצג את הרכיב הפחות דומיננטי.</a:t>
            </a:r>
          </a:p>
          <a:p>
            <a:pPr>
              <a:buFont typeface="+mj-lt"/>
              <a:buNone/>
            </a:pPr>
            <a:r>
              <a:rPr lang="he-IL" b="1" dirty="0"/>
              <a:t>5. חישוב הניגודיות</a:t>
            </a:r>
            <a:r>
              <a:rPr lang="he-IL" dirty="0"/>
              <a:t>: הניגודיות עבור כל רצועה נמדדת כהבדל הלוגריתמי בין השיא לשפל. מדד זה מספק אינדיקציה לטווח הדינמי בתוך הרצועה. הבדל גדול יותר מצביע על ניגודיות גדולה יותר, שלעיתים נתפסת כקול עשיר או מרקמי יותר.</a:t>
            </a:r>
          </a:p>
          <a:p>
            <a:pPr>
              <a:buFont typeface="+mj-lt"/>
              <a:buNone/>
            </a:pPr>
            <a:r>
              <a:rPr lang="he-IL" b="1" dirty="0"/>
              <a:t>6. הרכבת וקטור התכונות</a:t>
            </a:r>
            <a:r>
              <a:rPr lang="he-IL" dirty="0"/>
              <a:t>: הניגודיות שנמדדה לכל הרצועות מורכבת </a:t>
            </a:r>
            <a:r>
              <a:rPr lang="he-IL" dirty="0" err="1"/>
              <a:t>לוקטור</a:t>
            </a:r>
            <a:r>
              <a:rPr lang="he-IL" dirty="0"/>
              <a:t> תכונות. וקטור זה יכול לשמש במגוון יישומים, כמו סיווג ז'אנרים מוזיקליים, אחזור מידע מוזיקלי או ניתוח מרקם שמע.</a:t>
            </a:r>
          </a:p>
          <a:p>
            <a:pPr>
              <a:buFont typeface="+mj-lt"/>
              <a:buNone/>
            </a:pPr>
            <a:endParaRPr lang="he-IL" dirty="0"/>
          </a:p>
          <a:p>
            <a:pPr>
              <a:buFont typeface="+mj-lt"/>
              <a:buNone/>
            </a:pPr>
            <a:endParaRPr lang="he-IL" dirty="0"/>
          </a:p>
          <a:p>
            <a:pPr>
              <a:buFont typeface="+mj-lt"/>
              <a:buNone/>
            </a:pPr>
            <a:r>
              <a:rPr lang="he-IL" dirty="0"/>
              <a:t>יעזור לי באבחנה באיזה קול מדובר – בלחישה יש הבדל קטן יותר בין גבוהים לנמוכים, ואילו בצעקה ההבדל גדול מאוד, ככה לצעקה לדוגמא יש מרקם מגוון יותר. </a:t>
            </a:r>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7</a:t>
            </a:fld>
            <a:endParaRPr lang="he-IL"/>
          </a:p>
        </p:txBody>
      </p:sp>
    </p:spTree>
    <p:extLst>
      <p:ext uri="{BB962C8B-B14F-4D97-AF65-F5344CB8AC3E}">
        <p14:creationId xmlns:p14="http://schemas.microsoft.com/office/powerpoint/2010/main" val="277484746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8</a:t>
            </a:fld>
            <a:endParaRPr lang="he-IL"/>
          </a:p>
        </p:txBody>
      </p:sp>
    </p:spTree>
    <p:extLst>
      <p:ext uri="{BB962C8B-B14F-4D97-AF65-F5344CB8AC3E}">
        <p14:creationId xmlns:p14="http://schemas.microsoft.com/office/powerpoint/2010/main" val="1727681980"/>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מציין מיקום של תמונת שקופית 1"/>
          <p:cNvSpPr>
            <a:spLocks noGrp="1" noRot="1" noChangeAspect="1"/>
          </p:cNvSpPr>
          <p:nvPr>
            <p:ph type="sldImg"/>
          </p:nvPr>
        </p:nvSpPr>
        <p:spPr/>
      </p:sp>
      <p:sp>
        <p:nvSpPr>
          <p:cNvPr id="3" name="מציין מיקום של הערות 2"/>
          <p:cNvSpPr>
            <a:spLocks noGrp="1"/>
          </p:cNvSpPr>
          <p:nvPr>
            <p:ph type="body" idx="1"/>
          </p:nvPr>
        </p:nvSpPr>
        <p:spPr/>
        <p:txBody>
          <a:bodyPr/>
          <a:lstStyle/>
          <a:p>
            <a:endParaRPr lang="he-IL" dirty="0"/>
          </a:p>
        </p:txBody>
      </p:sp>
      <p:sp>
        <p:nvSpPr>
          <p:cNvPr id="4" name="מציין מיקום של מספר שקופית 3"/>
          <p:cNvSpPr>
            <a:spLocks noGrp="1"/>
          </p:cNvSpPr>
          <p:nvPr>
            <p:ph type="sldNum" sz="quarter" idx="5"/>
          </p:nvPr>
        </p:nvSpPr>
        <p:spPr/>
        <p:txBody>
          <a:bodyPr/>
          <a:lstStyle/>
          <a:p>
            <a:fld id="{9D652E7E-6E1C-4286-9CD7-E93D240F02CF}" type="slidenum">
              <a:rPr lang="he-IL" smtClean="0"/>
              <a:t>9</a:t>
            </a:fld>
            <a:endParaRPr lang="he-IL"/>
          </a:p>
        </p:txBody>
      </p:sp>
    </p:spTree>
    <p:extLst>
      <p:ext uri="{BB962C8B-B14F-4D97-AF65-F5344CB8AC3E}">
        <p14:creationId xmlns:p14="http://schemas.microsoft.com/office/powerpoint/2010/main" val="11286356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59FC841-575F-EBA0-6E80-5461DFDDB420}"/>
              </a:ext>
            </a:extLst>
          </p:cNvPr>
          <p:cNvSpPr>
            <a:spLocks noGrp="1"/>
          </p:cNvSpPr>
          <p:nvPr>
            <p:ph type="ctrTitle"/>
          </p:nvPr>
        </p:nvSpPr>
        <p:spPr>
          <a:xfrm>
            <a:off x="1524000" y="1122363"/>
            <a:ext cx="9144000" cy="2387600"/>
          </a:xfrm>
        </p:spPr>
        <p:txBody>
          <a:bodyPr anchor="b"/>
          <a:lstStyle>
            <a:lvl1pPr algn="ctr">
              <a:defRPr sz="6000"/>
            </a:lvl1pPr>
          </a:lstStyle>
          <a:p>
            <a:r>
              <a:rPr lang="he-IL"/>
              <a:t>לחץ כדי לערוך סגנון כותרת של תבנית בסיס</a:t>
            </a:r>
          </a:p>
        </p:txBody>
      </p:sp>
      <p:sp>
        <p:nvSpPr>
          <p:cNvPr id="3" name="כותרת משנה 2">
            <a:extLst>
              <a:ext uri="{FF2B5EF4-FFF2-40B4-BE49-F238E27FC236}">
                <a16:creationId xmlns:a16="http://schemas.microsoft.com/office/drawing/2014/main" id="{F5E927F9-53BE-C9AA-5F5C-366022CFD83B}"/>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p>
        </p:txBody>
      </p:sp>
      <p:sp>
        <p:nvSpPr>
          <p:cNvPr id="4" name="מציין מיקום של תאריך 3">
            <a:extLst>
              <a:ext uri="{FF2B5EF4-FFF2-40B4-BE49-F238E27FC236}">
                <a16:creationId xmlns:a16="http://schemas.microsoft.com/office/drawing/2014/main" id="{603EA046-0FCD-7CA7-1AE1-69CFCBDB4687}"/>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5" name="מציין מיקום של כותרת תחתונה 4">
            <a:extLst>
              <a:ext uri="{FF2B5EF4-FFF2-40B4-BE49-F238E27FC236}">
                <a16:creationId xmlns:a16="http://schemas.microsoft.com/office/drawing/2014/main" id="{643FAA95-EA01-B72B-BC03-2F29A42662F5}"/>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BAECB4D6-AD55-2617-5D31-DAD25F4B9491}"/>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108602127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7F00E722-D52B-A8E4-0A3C-836990CCC50A}"/>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BE0D48D3-AD57-B172-B4A7-1AF30C574714}"/>
              </a:ext>
            </a:extLst>
          </p:cNvPr>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E8DE8619-E529-029D-81C0-60FC486710EB}"/>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5" name="מציין מיקום של כותרת תחתונה 4">
            <a:extLst>
              <a:ext uri="{FF2B5EF4-FFF2-40B4-BE49-F238E27FC236}">
                <a16:creationId xmlns:a16="http://schemas.microsoft.com/office/drawing/2014/main" id="{037CE261-8424-E625-EED7-D2714BFF9A21}"/>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4EECF00D-A3B3-0CFE-5AEC-BF58AA344065}"/>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159943299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כותרת אנכית 1">
            <a:extLst>
              <a:ext uri="{FF2B5EF4-FFF2-40B4-BE49-F238E27FC236}">
                <a16:creationId xmlns:a16="http://schemas.microsoft.com/office/drawing/2014/main" id="{7EBF4BCD-F978-CF74-16EB-61FF5EE35237}"/>
              </a:ext>
            </a:extLst>
          </p:cNvPr>
          <p:cNvSpPr>
            <a:spLocks noGrp="1"/>
          </p:cNvSpPr>
          <p:nvPr>
            <p:ph type="title" orient="vert"/>
          </p:nvPr>
        </p:nvSpPr>
        <p:spPr>
          <a:xfrm>
            <a:off x="8724900" y="365125"/>
            <a:ext cx="2628900" cy="5811838"/>
          </a:xfrm>
        </p:spPr>
        <p:txBody>
          <a:bodyPr vert="eaVert"/>
          <a:lstStyle/>
          <a:p>
            <a:r>
              <a:rPr lang="he-IL"/>
              <a:t>לחץ כדי לערוך סגנון כותרת של תבנית בסיס</a:t>
            </a:r>
          </a:p>
        </p:txBody>
      </p:sp>
      <p:sp>
        <p:nvSpPr>
          <p:cNvPr id="3" name="מציין מיקום של טקסט אנכי 2">
            <a:extLst>
              <a:ext uri="{FF2B5EF4-FFF2-40B4-BE49-F238E27FC236}">
                <a16:creationId xmlns:a16="http://schemas.microsoft.com/office/drawing/2014/main" id="{CE045EAA-0AFF-C03C-975B-57146E127F31}"/>
              </a:ext>
            </a:extLst>
          </p:cNvPr>
          <p:cNvSpPr>
            <a:spLocks noGrp="1"/>
          </p:cNvSpPr>
          <p:nvPr>
            <p:ph type="body" orient="vert" idx="1"/>
          </p:nvPr>
        </p:nvSpPr>
        <p:spPr>
          <a:xfrm>
            <a:off x="838200" y="365125"/>
            <a:ext cx="7734300" cy="5811838"/>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78AFFEA3-BA96-C690-04B6-678886454655}"/>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5" name="מציין מיקום של כותרת תחתונה 4">
            <a:extLst>
              <a:ext uri="{FF2B5EF4-FFF2-40B4-BE49-F238E27FC236}">
                <a16:creationId xmlns:a16="http://schemas.microsoft.com/office/drawing/2014/main" id="{EE828846-8469-F472-5CC5-78DB1074A460}"/>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C3140D8-54EF-EF96-50D2-62F7FE818E24}"/>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185007473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05950291-9E0A-3D29-8C6D-E493CDA3EF12}"/>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FEB0535F-A4EE-65CD-C0FB-706A92CAE954}"/>
              </a:ext>
            </a:extLst>
          </p:cNvPr>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6EE6CCF7-9FAC-13DE-F6E5-891207F7EC0E}"/>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5" name="מציין מיקום של כותרת תחתונה 4">
            <a:extLst>
              <a:ext uri="{FF2B5EF4-FFF2-40B4-BE49-F238E27FC236}">
                <a16:creationId xmlns:a16="http://schemas.microsoft.com/office/drawing/2014/main" id="{4FE7490A-7791-EAC9-2923-B6CA74070DFF}"/>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68D22258-C452-9D1C-E23D-9D0F47F3D70A}"/>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383658171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5FA0628-23AC-1CAA-3BF1-2F199EB1B425}"/>
              </a:ext>
            </a:extLst>
          </p:cNvPr>
          <p:cNvSpPr>
            <a:spLocks noGrp="1"/>
          </p:cNvSpPr>
          <p:nvPr>
            <p:ph type="title"/>
          </p:nvPr>
        </p:nvSpPr>
        <p:spPr>
          <a:xfrm>
            <a:off x="831850" y="1709738"/>
            <a:ext cx="10515600" cy="2852737"/>
          </a:xfrm>
        </p:spPr>
        <p:txBody>
          <a:bodyPr anchor="b"/>
          <a:lstStyle>
            <a:lvl1pPr>
              <a:defRPr sz="6000"/>
            </a:lvl1p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53758D54-B5DC-96B3-00B9-8FB8B0A5DC24}"/>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he-IL"/>
              <a:t>לחץ כדי לערוך סגנונות טקסט של תבנית בסיס</a:t>
            </a:r>
          </a:p>
        </p:txBody>
      </p:sp>
      <p:sp>
        <p:nvSpPr>
          <p:cNvPr id="4" name="מציין מיקום של תאריך 3">
            <a:extLst>
              <a:ext uri="{FF2B5EF4-FFF2-40B4-BE49-F238E27FC236}">
                <a16:creationId xmlns:a16="http://schemas.microsoft.com/office/drawing/2014/main" id="{34CB5F75-130E-82EE-001A-97A888732B2C}"/>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5" name="מציין מיקום של כותרת תחתונה 4">
            <a:extLst>
              <a:ext uri="{FF2B5EF4-FFF2-40B4-BE49-F238E27FC236}">
                <a16:creationId xmlns:a16="http://schemas.microsoft.com/office/drawing/2014/main" id="{42B0BBF2-86EC-C5E2-2B96-5B2B66878917}"/>
              </a:ext>
            </a:extLst>
          </p:cNvPr>
          <p:cNvSpPr>
            <a:spLocks noGrp="1"/>
          </p:cNvSpPr>
          <p:nvPr>
            <p:ph type="ftr" sz="quarter" idx="11"/>
          </p:nvPr>
        </p:nvSpPr>
        <p:spPr/>
        <p:txBody>
          <a:bodyPr/>
          <a:lstStyle/>
          <a:p>
            <a:endParaRPr lang="he-IL"/>
          </a:p>
        </p:txBody>
      </p:sp>
      <p:sp>
        <p:nvSpPr>
          <p:cNvPr id="6" name="מציין מיקום של מספר שקופית 5">
            <a:extLst>
              <a:ext uri="{FF2B5EF4-FFF2-40B4-BE49-F238E27FC236}">
                <a16:creationId xmlns:a16="http://schemas.microsoft.com/office/drawing/2014/main" id="{374004CA-4941-4D34-60CF-5DAE6008E8C3}"/>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18494884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257E4A5A-0904-0FFF-5295-7127DE41038E}"/>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03741FE1-0D39-668F-EA5D-AE20D513BFAD}"/>
              </a:ext>
            </a:extLst>
          </p:cNvPr>
          <p:cNvSpPr>
            <a:spLocks noGrp="1"/>
          </p:cNvSpPr>
          <p:nvPr>
            <p:ph sz="half" idx="1"/>
          </p:nvPr>
        </p:nvSpPr>
        <p:spPr>
          <a:xfrm>
            <a:off x="838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תוכן 3">
            <a:extLst>
              <a:ext uri="{FF2B5EF4-FFF2-40B4-BE49-F238E27FC236}">
                <a16:creationId xmlns:a16="http://schemas.microsoft.com/office/drawing/2014/main" id="{12B9D8C5-54EC-2219-CC63-0C6E83E3ACCF}"/>
              </a:ext>
            </a:extLst>
          </p:cNvPr>
          <p:cNvSpPr>
            <a:spLocks noGrp="1"/>
          </p:cNvSpPr>
          <p:nvPr>
            <p:ph sz="half" idx="2"/>
          </p:nvPr>
        </p:nvSpPr>
        <p:spPr>
          <a:xfrm>
            <a:off x="6172200" y="1825625"/>
            <a:ext cx="5181600" cy="435133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של תאריך 4">
            <a:extLst>
              <a:ext uri="{FF2B5EF4-FFF2-40B4-BE49-F238E27FC236}">
                <a16:creationId xmlns:a16="http://schemas.microsoft.com/office/drawing/2014/main" id="{38A9BE02-863B-9C0B-2D95-43398CA02797}"/>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6" name="מציין מיקום של כותרת תחתונה 5">
            <a:extLst>
              <a:ext uri="{FF2B5EF4-FFF2-40B4-BE49-F238E27FC236}">
                <a16:creationId xmlns:a16="http://schemas.microsoft.com/office/drawing/2014/main" id="{12C341DC-2494-299B-1A8B-F640771684B3}"/>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5D2238CF-3ECB-E57D-CE43-CAE1CE5CB339}"/>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120848638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C0B56B5-5D68-1C4B-8BDD-CC1B92E9040F}"/>
              </a:ext>
            </a:extLst>
          </p:cNvPr>
          <p:cNvSpPr>
            <a:spLocks noGrp="1"/>
          </p:cNvSpPr>
          <p:nvPr>
            <p:ph type="title"/>
          </p:nvPr>
        </p:nvSpPr>
        <p:spPr>
          <a:xfrm>
            <a:off x="839788" y="365125"/>
            <a:ext cx="10515600" cy="1325563"/>
          </a:xfrm>
        </p:spPr>
        <p:txBody>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8A0DCBAE-EA90-9F4B-5D71-DAB184CE5137}"/>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מציין מיקום תוכן 3">
            <a:extLst>
              <a:ext uri="{FF2B5EF4-FFF2-40B4-BE49-F238E27FC236}">
                <a16:creationId xmlns:a16="http://schemas.microsoft.com/office/drawing/2014/main" id="{35B087AA-8115-5C82-DCA1-99C20D5AA64A}"/>
              </a:ext>
            </a:extLst>
          </p:cNvPr>
          <p:cNvSpPr>
            <a:spLocks noGrp="1"/>
          </p:cNvSpPr>
          <p:nvPr>
            <p:ph sz="half" idx="2"/>
          </p:nvPr>
        </p:nvSpPr>
        <p:spPr>
          <a:xfrm>
            <a:off x="839788" y="2505075"/>
            <a:ext cx="5157787"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5" name="מציין מיקום טקסט 4">
            <a:extLst>
              <a:ext uri="{FF2B5EF4-FFF2-40B4-BE49-F238E27FC236}">
                <a16:creationId xmlns:a16="http://schemas.microsoft.com/office/drawing/2014/main" id="{1F100CDD-3AA8-60D3-5F5F-A2301EC595F7}"/>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מציין מיקום תוכן 5">
            <a:extLst>
              <a:ext uri="{FF2B5EF4-FFF2-40B4-BE49-F238E27FC236}">
                <a16:creationId xmlns:a16="http://schemas.microsoft.com/office/drawing/2014/main" id="{56441851-F8DC-4562-46B5-985DC1F93C80}"/>
              </a:ext>
            </a:extLst>
          </p:cNvPr>
          <p:cNvSpPr>
            <a:spLocks noGrp="1"/>
          </p:cNvSpPr>
          <p:nvPr>
            <p:ph sz="quarter" idx="4"/>
          </p:nvPr>
        </p:nvSpPr>
        <p:spPr>
          <a:xfrm>
            <a:off x="6172200" y="2505075"/>
            <a:ext cx="5183188" cy="368458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7" name="מציין מיקום של תאריך 6">
            <a:extLst>
              <a:ext uri="{FF2B5EF4-FFF2-40B4-BE49-F238E27FC236}">
                <a16:creationId xmlns:a16="http://schemas.microsoft.com/office/drawing/2014/main" id="{0F94635C-A472-06E5-449D-4C3B265E34CB}"/>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8" name="מציין מיקום של כותרת תחתונה 7">
            <a:extLst>
              <a:ext uri="{FF2B5EF4-FFF2-40B4-BE49-F238E27FC236}">
                <a16:creationId xmlns:a16="http://schemas.microsoft.com/office/drawing/2014/main" id="{902970BA-2E5C-8473-5625-F6D366083098}"/>
              </a:ext>
            </a:extLst>
          </p:cNvPr>
          <p:cNvSpPr>
            <a:spLocks noGrp="1"/>
          </p:cNvSpPr>
          <p:nvPr>
            <p:ph type="ftr" sz="quarter" idx="11"/>
          </p:nvPr>
        </p:nvSpPr>
        <p:spPr/>
        <p:txBody>
          <a:bodyPr/>
          <a:lstStyle/>
          <a:p>
            <a:endParaRPr lang="he-IL"/>
          </a:p>
        </p:txBody>
      </p:sp>
      <p:sp>
        <p:nvSpPr>
          <p:cNvPr id="9" name="מציין מיקום של מספר שקופית 8">
            <a:extLst>
              <a:ext uri="{FF2B5EF4-FFF2-40B4-BE49-F238E27FC236}">
                <a16:creationId xmlns:a16="http://schemas.microsoft.com/office/drawing/2014/main" id="{460FDF1C-F219-0916-DACC-29C42F099F4B}"/>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27680446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EB060019-0B06-286B-F0B1-8F4B338E99D0}"/>
              </a:ext>
            </a:extLst>
          </p:cNvPr>
          <p:cNvSpPr>
            <a:spLocks noGrp="1"/>
          </p:cNvSpPr>
          <p:nvPr>
            <p:ph type="title"/>
          </p:nvPr>
        </p:nvSpPr>
        <p:spPr/>
        <p:txBody>
          <a:bodyPr/>
          <a:lstStyle/>
          <a:p>
            <a:r>
              <a:rPr lang="he-IL"/>
              <a:t>לחץ כדי לערוך סגנון כותרת של תבנית בסיס</a:t>
            </a:r>
          </a:p>
        </p:txBody>
      </p:sp>
      <p:sp>
        <p:nvSpPr>
          <p:cNvPr id="3" name="מציין מיקום של תאריך 2">
            <a:extLst>
              <a:ext uri="{FF2B5EF4-FFF2-40B4-BE49-F238E27FC236}">
                <a16:creationId xmlns:a16="http://schemas.microsoft.com/office/drawing/2014/main" id="{31E05D82-C2C1-05D0-31C1-9C2E271B6175}"/>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4" name="מציין מיקום של כותרת תחתונה 3">
            <a:extLst>
              <a:ext uri="{FF2B5EF4-FFF2-40B4-BE49-F238E27FC236}">
                <a16:creationId xmlns:a16="http://schemas.microsoft.com/office/drawing/2014/main" id="{45372D49-E733-0853-C166-C4CEAFBD30AA}"/>
              </a:ext>
            </a:extLst>
          </p:cNvPr>
          <p:cNvSpPr>
            <a:spLocks noGrp="1"/>
          </p:cNvSpPr>
          <p:nvPr>
            <p:ph type="ftr" sz="quarter" idx="11"/>
          </p:nvPr>
        </p:nvSpPr>
        <p:spPr/>
        <p:txBody>
          <a:bodyPr/>
          <a:lstStyle/>
          <a:p>
            <a:endParaRPr lang="he-IL"/>
          </a:p>
        </p:txBody>
      </p:sp>
      <p:sp>
        <p:nvSpPr>
          <p:cNvPr id="5" name="מציין מיקום של מספר שקופית 4">
            <a:extLst>
              <a:ext uri="{FF2B5EF4-FFF2-40B4-BE49-F238E27FC236}">
                <a16:creationId xmlns:a16="http://schemas.microsoft.com/office/drawing/2014/main" id="{A0449E45-30FC-1229-7C98-1EFD2A987692}"/>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35381710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מציין מיקום של תאריך 1">
            <a:extLst>
              <a:ext uri="{FF2B5EF4-FFF2-40B4-BE49-F238E27FC236}">
                <a16:creationId xmlns:a16="http://schemas.microsoft.com/office/drawing/2014/main" id="{128E491C-5D8B-AF6B-B1DF-7BD6A869905F}"/>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3" name="מציין מיקום של כותרת תחתונה 2">
            <a:extLst>
              <a:ext uri="{FF2B5EF4-FFF2-40B4-BE49-F238E27FC236}">
                <a16:creationId xmlns:a16="http://schemas.microsoft.com/office/drawing/2014/main" id="{F06CE088-9089-169F-B33C-BB1AE7182F09}"/>
              </a:ext>
            </a:extLst>
          </p:cNvPr>
          <p:cNvSpPr>
            <a:spLocks noGrp="1"/>
          </p:cNvSpPr>
          <p:nvPr>
            <p:ph type="ftr" sz="quarter" idx="11"/>
          </p:nvPr>
        </p:nvSpPr>
        <p:spPr/>
        <p:txBody>
          <a:bodyPr/>
          <a:lstStyle/>
          <a:p>
            <a:endParaRPr lang="he-IL"/>
          </a:p>
        </p:txBody>
      </p:sp>
      <p:sp>
        <p:nvSpPr>
          <p:cNvPr id="4" name="מציין מיקום של מספר שקופית 3">
            <a:extLst>
              <a:ext uri="{FF2B5EF4-FFF2-40B4-BE49-F238E27FC236}">
                <a16:creationId xmlns:a16="http://schemas.microsoft.com/office/drawing/2014/main" id="{E5CA3D01-7299-084C-F016-4070D62621BA}"/>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324799635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BE11007B-4411-7F99-1BD5-5CC2C994C725}"/>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תוכן 2">
            <a:extLst>
              <a:ext uri="{FF2B5EF4-FFF2-40B4-BE49-F238E27FC236}">
                <a16:creationId xmlns:a16="http://schemas.microsoft.com/office/drawing/2014/main" id="{903D403A-2672-F9D7-22AF-E5CA2B6C5A9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טקסט 3">
            <a:extLst>
              <a:ext uri="{FF2B5EF4-FFF2-40B4-BE49-F238E27FC236}">
                <a16:creationId xmlns:a16="http://schemas.microsoft.com/office/drawing/2014/main" id="{F80F2728-A418-A3A3-4C28-090F973E36C5}"/>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F49843BD-1E44-DAD9-EE76-820F713B3ACC}"/>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6" name="מציין מיקום של כותרת תחתונה 5">
            <a:extLst>
              <a:ext uri="{FF2B5EF4-FFF2-40B4-BE49-F238E27FC236}">
                <a16:creationId xmlns:a16="http://schemas.microsoft.com/office/drawing/2014/main" id="{5C0159B1-0E17-99A2-5047-4892EE00AABB}"/>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CC5DF4E-CACB-34D9-A745-761737F44109}"/>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32910347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62926093-7480-A7E7-1032-136358136845}"/>
              </a:ext>
            </a:extLst>
          </p:cNvPr>
          <p:cNvSpPr>
            <a:spLocks noGrp="1"/>
          </p:cNvSpPr>
          <p:nvPr>
            <p:ph type="title"/>
          </p:nvPr>
        </p:nvSpPr>
        <p:spPr>
          <a:xfrm>
            <a:off x="839788" y="457200"/>
            <a:ext cx="3932237" cy="1600200"/>
          </a:xfrm>
        </p:spPr>
        <p:txBody>
          <a:bodyPr anchor="b"/>
          <a:lstStyle>
            <a:lvl1pPr>
              <a:defRPr sz="3200"/>
            </a:lvl1pPr>
          </a:lstStyle>
          <a:p>
            <a:r>
              <a:rPr lang="he-IL"/>
              <a:t>לחץ כדי לערוך סגנון כותרת של תבנית בסיס</a:t>
            </a:r>
          </a:p>
        </p:txBody>
      </p:sp>
      <p:sp>
        <p:nvSpPr>
          <p:cNvPr id="3" name="מציין מיקום של תמונה 2">
            <a:extLst>
              <a:ext uri="{FF2B5EF4-FFF2-40B4-BE49-F238E27FC236}">
                <a16:creationId xmlns:a16="http://schemas.microsoft.com/office/drawing/2014/main" id="{06A47A63-887F-89E6-09CD-060A932D84A9}"/>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he-IL"/>
          </a:p>
        </p:txBody>
      </p:sp>
      <p:sp>
        <p:nvSpPr>
          <p:cNvPr id="4" name="מציין מיקום טקסט 3">
            <a:extLst>
              <a:ext uri="{FF2B5EF4-FFF2-40B4-BE49-F238E27FC236}">
                <a16:creationId xmlns:a16="http://schemas.microsoft.com/office/drawing/2014/main" id="{581F845B-212D-76C9-0DE4-09E0FCC0C2F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מציין מיקום של תאריך 4">
            <a:extLst>
              <a:ext uri="{FF2B5EF4-FFF2-40B4-BE49-F238E27FC236}">
                <a16:creationId xmlns:a16="http://schemas.microsoft.com/office/drawing/2014/main" id="{7AF696C7-A33E-DFF9-4E0A-7CD44FFAEB31}"/>
              </a:ext>
            </a:extLst>
          </p:cNvPr>
          <p:cNvSpPr>
            <a:spLocks noGrp="1"/>
          </p:cNvSpPr>
          <p:nvPr>
            <p:ph type="dt" sz="half" idx="10"/>
          </p:nvPr>
        </p:nvSpPr>
        <p:spPr/>
        <p:txBody>
          <a:bodyPr/>
          <a:lstStyle/>
          <a:p>
            <a:fld id="{55DCE8D6-2D70-4E29-A3AF-8D6FE2D6D85C}" type="datetimeFigureOut">
              <a:rPr lang="he-IL" smtClean="0"/>
              <a:t>י"ט/סיון/תשפ"ד</a:t>
            </a:fld>
            <a:endParaRPr lang="he-IL"/>
          </a:p>
        </p:txBody>
      </p:sp>
      <p:sp>
        <p:nvSpPr>
          <p:cNvPr id="6" name="מציין מיקום של כותרת תחתונה 5">
            <a:extLst>
              <a:ext uri="{FF2B5EF4-FFF2-40B4-BE49-F238E27FC236}">
                <a16:creationId xmlns:a16="http://schemas.microsoft.com/office/drawing/2014/main" id="{7E0579CF-CE4E-1EC2-DD4A-8BF67D905144}"/>
              </a:ext>
            </a:extLst>
          </p:cNvPr>
          <p:cNvSpPr>
            <a:spLocks noGrp="1"/>
          </p:cNvSpPr>
          <p:nvPr>
            <p:ph type="ftr" sz="quarter" idx="11"/>
          </p:nvPr>
        </p:nvSpPr>
        <p:spPr/>
        <p:txBody>
          <a:bodyPr/>
          <a:lstStyle/>
          <a:p>
            <a:endParaRPr lang="he-IL"/>
          </a:p>
        </p:txBody>
      </p:sp>
      <p:sp>
        <p:nvSpPr>
          <p:cNvPr id="7" name="מציין מיקום של מספר שקופית 6">
            <a:extLst>
              <a:ext uri="{FF2B5EF4-FFF2-40B4-BE49-F238E27FC236}">
                <a16:creationId xmlns:a16="http://schemas.microsoft.com/office/drawing/2014/main" id="{6057A19E-71AC-AFA0-51F4-819BBD40A37C}"/>
              </a:ext>
            </a:extLst>
          </p:cNvPr>
          <p:cNvSpPr>
            <a:spLocks noGrp="1"/>
          </p:cNvSpPr>
          <p:nvPr>
            <p:ph type="sldNum" sz="quarter" idx="12"/>
          </p:nvPr>
        </p:nvSpPr>
        <p:spPr/>
        <p:txBody>
          <a:bodyPr/>
          <a:lstStyle/>
          <a:p>
            <a:fld id="{29750C16-8564-4C5F-A4C7-E8BE6DF9135A}" type="slidenum">
              <a:rPr lang="he-IL" smtClean="0"/>
              <a:t>‹#›</a:t>
            </a:fld>
            <a:endParaRPr lang="he-IL"/>
          </a:p>
        </p:txBody>
      </p:sp>
    </p:spTree>
    <p:extLst>
      <p:ext uri="{BB962C8B-B14F-4D97-AF65-F5344CB8AC3E}">
        <p14:creationId xmlns:p14="http://schemas.microsoft.com/office/powerpoint/2010/main" val="50848082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מציין מיקום של כותרת 1">
            <a:extLst>
              <a:ext uri="{FF2B5EF4-FFF2-40B4-BE49-F238E27FC236}">
                <a16:creationId xmlns:a16="http://schemas.microsoft.com/office/drawing/2014/main" id="{809BF08D-4875-EBD0-253B-F458496176F6}"/>
              </a:ext>
            </a:extLst>
          </p:cNvPr>
          <p:cNvSpPr>
            <a:spLocks noGrp="1"/>
          </p:cNvSpPr>
          <p:nvPr>
            <p:ph type="title"/>
          </p:nvPr>
        </p:nvSpPr>
        <p:spPr>
          <a:xfrm>
            <a:off x="838200" y="365125"/>
            <a:ext cx="10515600" cy="1325563"/>
          </a:xfrm>
          <a:prstGeom prst="rect">
            <a:avLst/>
          </a:prstGeom>
        </p:spPr>
        <p:txBody>
          <a:bodyPr vert="horz" lIns="91440" tIns="45720" rIns="91440" bIns="45720" rtlCol="1" anchor="ctr">
            <a:normAutofit/>
          </a:bodyPr>
          <a:lstStyle/>
          <a:p>
            <a:r>
              <a:rPr lang="he-IL"/>
              <a:t>לחץ כדי לערוך סגנון כותרת של תבנית בסיס</a:t>
            </a:r>
          </a:p>
        </p:txBody>
      </p:sp>
      <p:sp>
        <p:nvSpPr>
          <p:cNvPr id="3" name="מציין מיקום טקסט 2">
            <a:extLst>
              <a:ext uri="{FF2B5EF4-FFF2-40B4-BE49-F238E27FC236}">
                <a16:creationId xmlns:a16="http://schemas.microsoft.com/office/drawing/2014/main" id="{A17168B9-DFD4-2FA5-7526-6FB32FF850A6}"/>
              </a:ext>
            </a:extLst>
          </p:cNvPr>
          <p:cNvSpPr>
            <a:spLocks noGrp="1"/>
          </p:cNvSpPr>
          <p:nvPr>
            <p:ph type="body" idx="1"/>
          </p:nvPr>
        </p:nvSpPr>
        <p:spPr>
          <a:xfrm>
            <a:off x="838200" y="1825625"/>
            <a:ext cx="10515600" cy="4351338"/>
          </a:xfrm>
          <a:prstGeom prst="rect">
            <a:avLst/>
          </a:prstGeom>
        </p:spPr>
        <p:txBody>
          <a:bodyPr vert="horz" lIns="91440" tIns="45720" rIns="91440" bIns="45720" rtlCol="1">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p>
        </p:txBody>
      </p:sp>
      <p:sp>
        <p:nvSpPr>
          <p:cNvPr id="4" name="מציין מיקום של תאריך 3">
            <a:extLst>
              <a:ext uri="{FF2B5EF4-FFF2-40B4-BE49-F238E27FC236}">
                <a16:creationId xmlns:a16="http://schemas.microsoft.com/office/drawing/2014/main" id="{DA5C78F8-A615-395E-BA1E-C86361C12A77}"/>
              </a:ext>
            </a:extLst>
          </p:cNvPr>
          <p:cNvSpPr>
            <a:spLocks noGrp="1"/>
          </p:cNvSpPr>
          <p:nvPr>
            <p:ph type="dt" sz="half" idx="2"/>
          </p:nvPr>
        </p:nvSpPr>
        <p:spPr>
          <a:xfrm>
            <a:off x="8610600" y="6356350"/>
            <a:ext cx="2743200" cy="365125"/>
          </a:xfrm>
          <a:prstGeom prst="rect">
            <a:avLst/>
          </a:prstGeom>
        </p:spPr>
        <p:txBody>
          <a:bodyPr vert="horz" lIns="91440" tIns="45720" rIns="91440" bIns="45720" rtlCol="1" anchor="ctr"/>
          <a:lstStyle>
            <a:lvl1pPr algn="r">
              <a:defRPr sz="1200">
                <a:solidFill>
                  <a:schemeClr val="tx1">
                    <a:tint val="82000"/>
                  </a:schemeClr>
                </a:solidFill>
              </a:defRPr>
            </a:lvl1pPr>
          </a:lstStyle>
          <a:p>
            <a:fld id="{55DCE8D6-2D70-4E29-A3AF-8D6FE2D6D85C}" type="datetimeFigureOut">
              <a:rPr lang="he-IL" smtClean="0"/>
              <a:t>י"ט/סיון/תשפ"ד</a:t>
            </a:fld>
            <a:endParaRPr lang="he-IL"/>
          </a:p>
        </p:txBody>
      </p:sp>
      <p:sp>
        <p:nvSpPr>
          <p:cNvPr id="5" name="מציין מיקום של כותרת תחתונה 4">
            <a:extLst>
              <a:ext uri="{FF2B5EF4-FFF2-40B4-BE49-F238E27FC236}">
                <a16:creationId xmlns:a16="http://schemas.microsoft.com/office/drawing/2014/main" id="{1F551E8C-8614-ACD8-953A-299370F25602}"/>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1" anchor="ctr"/>
          <a:lstStyle>
            <a:lvl1pPr algn="ctr">
              <a:defRPr sz="1200">
                <a:solidFill>
                  <a:schemeClr val="tx1">
                    <a:tint val="82000"/>
                  </a:schemeClr>
                </a:solidFill>
              </a:defRPr>
            </a:lvl1pPr>
          </a:lstStyle>
          <a:p>
            <a:endParaRPr lang="he-IL"/>
          </a:p>
        </p:txBody>
      </p:sp>
      <p:sp>
        <p:nvSpPr>
          <p:cNvPr id="6" name="מציין מיקום של מספר שקופית 5">
            <a:extLst>
              <a:ext uri="{FF2B5EF4-FFF2-40B4-BE49-F238E27FC236}">
                <a16:creationId xmlns:a16="http://schemas.microsoft.com/office/drawing/2014/main" id="{FD3DF4F0-7931-14D5-1334-6A0B0527526E}"/>
              </a:ext>
            </a:extLst>
          </p:cNvPr>
          <p:cNvSpPr>
            <a:spLocks noGrp="1"/>
          </p:cNvSpPr>
          <p:nvPr>
            <p:ph type="sldNum" sz="quarter" idx="4"/>
          </p:nvPr>
        </p:nvSpPr>
        <p:spPr>
          <a:xfrm>
            <a:off x="838200" y="6356350"/>
            <a:ext cx="2743200" cy="365125"/>
          </a:xfrm>
          <a:prstGeom prst="rect">
            <a:avLst/>
          </a:prstGeom>
        </p:spPr>
        <p:txBody>
          <a:bodyPr vert="horz" lIns="91440" tIns="45720" rIns="91440" bIns="45720" rtlCol="1" anchor="ctr"/>
          <a:lstStyle>
            <a:lvl1pPr algn="l">
              <a:defRPr sz="1200">
                <a:solidFill>
                  <a:schemeClr val="tx1">
                    <a:tint val="82000"/>
                  </a:schemeClr>
                </a:solidFill>
              </a:defRPr>
            </a:lvl1pPr>
          </a:lstStyle>
          <a:p>
            <a:fld id="{29750C16-8564-4C5F-A4C7-E8BE6DF9135A}" type="slidenum">
              <a:rPr lang="he-IL" smtClean="0"/>
              <a:t>‹#›</a:t>
            </a:fld>
            <a:endParaRPr lang="he-IL"/>
          </a:p>
        </p:txBody>
      </p:sp>
    </p:spTree>
    <p:extLst>
      <p:ext uri="{BB962C8B-B14F-4D97-AF65-F5344CB8AC3E}">
        <p14:creationId xmlns:p14="http://schemas.microsoft.com/office/powerpoint/2010/main" val="59281707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r" defTabSz="914400" rtl="1"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r" defTabSz="914400" rtl="1"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r" defTabSz="914400" rtl="1"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r" defTabSz="914400" rtl="1"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r" defTabSz="914400" rtl="1"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he-IL"/>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3.jpeg"/><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7"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1.xml"/><Relationship Id="rId6" Type="http://schemas.openxmlformats.org/officeDocument/2006/relationships/image" Target="../media/image10.png"/><Relationship Id="rId5" Type="http://schemas.openxmlformats.org/officeDocument/2006/relationships/image" Target="../media/image90.png"/><Relationship Id="rId4" Type="http://schemas.openxmlformats.org/officeDocument/2006/relationships/image" Target="../media/image9.png"/></Relationships>
</file>

<file path=ppt/slides/_rels/slide1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1.xml"/><Relationship Id="rId1" Type="http://schemas.openxmlformats.org/officeDocument/2006/relationships/slideLayout" Target="../slideLayouts/slideLayout1.xml"/><Relationship Id="rId5" Type="http://schemas.openxmlformats.org/officeDocument/2006/relationships/hyperlink" Target="https://github.com/liorgabbay/MirrorTalk" TargetMode="External"/><Relationship Id="rId4" Type="http://schemas.openxmlformats.org/officeDocument/2006/relationships/hyperlink" Target="https://cloud.google.com/text-to-speech?hl=e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 Id="rId4" Type="http://schemas.openxmlformats.org/officeDocument/2006/relationships/image" Target="../media/image5.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slide" Target="slide6.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6.xml"/><Relationship Id="rId1" Type="http://schemas.openxmlformats.org/officeDocument/2006/relationships/slideLayout" Target="../slideLayouts/slideLayout1.xml"/><Relationship Id="rId4" Type="http://schemas.openxmlformats.org/officeDocument/2006/relationships/slide" Target="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7.xml"/><Relationship Id="rId1" Type="http://schemas.openxmlformats.org/officeDocument/2006/relationships/slideLayout" Target="../slideLayouts/slideLayout1.xml"/><Relationship Id="rId4" Type="http://schemas.openxmlformats.org/officeDocument/2006/relationships/slide" Target="slide5.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8.xml"/><Relationship Id="rId1" Type="http://schemas.openxmlformats.org/officeDocument/2006/relationships/slideLayout" Target="../slideLayouts/slideLayout1.xml"/><Relationship Id="rId4" Type="http://schemas.openxmlformats.org/officeDocument/2006/relationships/image" Target="../media/image8.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64" name="Rectangle 1053">
            <a:extLst>
              <a:ext uri="{FF2B5EF4-FFF2-40B4-BE49-F238E27FC236}">
                <a16:creationId xmlns:a16="http://schemas.microsoft.com/office/drawing/2014/main" id="{959C6B72-F8E6-4281-8F3E-93FC0DC9803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612648" y="293187"/>
            <a:ext cx="5876397" cy="2063808"/>
          </a:xfrm>
        </p:spPr>
        <p:txBody>
          <a:bodyPr vert="horz" lIns="91440" tIns="45720" rIns="91440" bIns="45720" rtlCol="0" anchor="b">
            <a:noAutofit/>
          </a:bodyPr>
          <a:lstStyle/>
          <a:p>
            <a:pPr algn="l" rtl="0"/>
            <a:r>
              <a:rPr lang="en-US" sz="5400" dirty="0">
                <a:latin typeface="Assistant ExtraLight" panose="00000300000000000000" pitchFamily="2" charset="-79"/>
                <a:cs typeface="Assistant ExtraLight" panose="00000300000000000000" pitchFamily="2" charset="-79"/>
              </a:rPr>
              <a:t>MirrorTalk</a:t>
            </a:r>
          </a:p>
        </p:txBody>
      </p:sp>
      <p:pic>
        <p:nvPicPr>
          <p:cNvPr id="1034" name="Picture 10" descr="‪Siri - Apple‬‏">
            <a:extLst>
              <a:ext uri="{FF2B5EF4-FFF2-40B4-BE49-F238E27FC236}">
                <a16:creationId xmlns:a16="http://schemas.microsoft.com/office/drawing/2014/main" id="{D7FBEE18-6071-7990-7481-4EC469B8571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6877434" y="365125"/>
            <a:ext cx="2194560" cy="2194560"/>
          </a:xfrm>
          <a:prstGeom prst="rect">
            <a:avLst/>
          </a:prstGeom>
          <a:noFill/>
          <a:extLst>
            <a:ext uri="{909E8E84-426E-40DD-AFC4-6F175D3DCCD1}">
              <a14:hiddenFill xmlns:a14="http://schemas.microsoft.com/office/drawing/2010/main">
                <a:solidFill>
                  <a:srgbClr val="FFFFFF"/>
                </a:solidFill>
              </a14:hiddenFill>
            </a:ext>
          </a:extLst>
        </p:spPr>
      </p:pic>
      <p:pic>
        <p:nvPicPr>
          <p:cNvPr id="5" name="תמונה 4" descr="תמונה שמכילה כדוק, ציוד ספורט, פוטבול&#10;&#10;התיאור נוצר באופן אוטומטי">
            <a:extLst>
              <a:ext uri="{FF2B5EF4-FFF2-40B4-BE49-F238E27FC236}">
                <a16:creationId xmlns:a16="http://schemas.microsoft.com/office/drawing/2014/main" id="{3967A81A-CBD8-B789-5BA4-2ABB45F51385}"/>
              </a:ext>
            </a:extLst>
          </p:cNvPr>
          <p:cNvPicPr>
            <a:picLocks noChangeAspect="1"/>
          </p:cNvPicPr>
          <p:nvPr/>
        </p:nvPicPr>
        <p:blipFill>
          <a:blip r:embed="rId4"/>
          <a:stretch>
            <a:fillRect/>
          </a:stretch>
        </p:blipFill>
        <p:spPr>
          <a:xfrm>
            <a:off x="9460383" y="365125"/>
            <a:ext cx="2194560" cy="2194560"/>
          </a:xfrm>
          <a:prstGeom prst="rect">
            <a:avLst/>
          </a:prstGeom>
        </p:spPr>
      </p:pic>
      <p:sp>
        <p:nvSpPr>
          <p:cNvPr id="1065" name="sketch line">
            <a:extLst>
              <a:ext uri="{FF2B5EF4-FFF2-40B4-BE49-F238E27FC236}">
                <a16:creationId xmlns:a16="http://schemas.microsoft.com/office/drawing/2014/main" id="{490234EE-E0D8-4805-9227-CCEAC60169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38200" y="2650181"/>
            <a:ext cx="4343400" cy="18288"/>
          </a:xfrm>
          <a:custGeom>
            <a:avLst/>
            <a:gdLst>
              <a:gd name="connsiteX0" fmla="*/ 0 w 4343400"/>
              <a:gd name="connsiteY0" fmla="*/ 0 h 18288"/>
              <a:gd name="connsiteX1" fmla="*/ 577052 w 4343400"/>
              <a:gd name="connsiteY1" fmla="*/ 0 h 18288"/>
              <a:gd name="connsiteX2" fmla="*/ 1067235 w 4343400"/>
              <a:gd name="connsiteY2" fmla="*/ 0 h 18288"/>
              <a:gd name="connsiteX3" fmla="*/ 1600853 w 4343400"/>
              <a:gd name="connsiteY3" fmla="*/ 0 h 18288"/>
              <a:gd name="connsiteX4" fmla="*/ 2264773 w 4343400"/>
              <a:gd name="connsiteY4" fmla="*/ 0 h 18288"/>
              <a:gd name="connsiteX5" fmla="*/ 2841825 w 4343400"/>
              <a:gd name="connsiteY5" fmla="*/ 0 h 18288"/>
              <a:gd name="connsiteX6" fmla="*/ 3375442 w 4343400"/>
              <a:gd name="connsiteY6" fmla="*/ 0 h 18288"/>
              <a:gd name="connsiteX7" fmla="*/ 4343400 w 4343400"/>
              <a:gd name="connsiteY7" fmla="*/ 0 h 18288"/>
              <a:gd name="connsiteX8" fmla="*/ 4343400 w 4343400"/>
              <a:gd name="connsiteY8" fmla="*/ 18288 h 18288"/>
              <a:gd name="connsiteX9" fmla="*/ 3722914 w 4343400"/>
              <a:gd name="connsiteY9" fmla="*/ 18288 h 18288"/>
              <a:gd name="connsiteX10" fmla="*/ 3189297 w 4343400"/>
              <a:gd name="connsiteY10" fmla="*/ 18288 h 18288"/>
              <a:gd name="connsiteX11" fmla="*/ 2481943 w 4343400"/>
              <a:gd name="connsiteY11" fmla="*/ 18288 h 18288"/>
              <a:gd name="connsiteX12" fmla="*/ 1904891 w 4343400"/>
              <a:gd name="connsiteY12" fmla="*/ 18288 h 18288"/>
              <a:gd name="connsiteX13" fmla="*/ 1414707 w 4343400"/>
              <a:gd name="connsiteY13" fmla="*/ 18288 h 18288"/>
              <a:gd name="connsiteX14" fmla="*/ 750788 w 4343400"/>
              <a:gd name="connsiteY14" fmla="*/ 18288 h 18288"/>
              <a:gd name="connsiteX15" fmla="*/ 0 w 4343400"/>
              <a:gd name="connsiteY15" fmla="*/ 18288 h 18288"/>
              <a:gd name="connsiteX16" fmla="*/ 0 w 4343400"/>
              <a:gd name="connsiteY16"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343400" h="18288" fill="none" extrusionOk="0">
                <a:moveTo>
                  <a:pt x="0" y="0"/>
                </a:moveTo>
                <a:cubicBezTo>
                  <a:pt x="233209" y="-19550"/>
                  <a:pt x="330816" y="19068"/>
                  <a:pt x="577052" y="0"/>
                </a:cubicBezTo>
                <a:cubicBezTo>
                  <a:pt x="823288" y="-19068"/>
                  <a:pt x="875077" y="10360"/>
                  <a:pt x="1067235" y="0"/>
                </a:cubicBezTo>
                <a:cubicBezTo>
                  <a:pt x="1259393" y="-10360"/>
                  <a:pt x="1410699" y="2939"/>
                  <a:pt x="1600853" y="0"/>
                </a:cubicBezTo>
                <a:cubicBezTo>
                  <a:pt x="1791007" y="-2939"/>
                  <a:pt x="2101644" y="-26225"/>
                  <a:pt x="2264773" y="0"/>
                </a:cubicBezTo>
                <a:cubicBezTo>
                  <a:pt x="2427902" y="26225"/>
                  <a:pt x="2690426" y="-27726"/>
                  <a:pt x="2841825" y="0"/>
                </a:cubicBezTo>
                <a:cubicBezTo>
                  <a:pt x="2993224" y="27726"/>
                  <a:pt x="3172320" y="-18569"/>
                  <a:pt x="3375442" y="0"/>
                </a:cubicBezTo>
                <a:cubicBezTo>
                  <a:pt x="3578564" y="18569"/>
                  <a:pt x="4003119" y="21909"/>
                  <a:pt x="4343400" y="0"/>
                </a:cubicBezTo>
                <a:cubicBezTo>
                  <a:pt x="4343798" y="7429"/>
                  <a:pt x="4343380" y="10822"/>
                  <a:pt x="4343400" y="18288"/>
                </a:cubicBezTo>
                <a:cubicBezTo>
                  <a:pt x="4109047" y="14709"/>
                  <a:pt x="3996986" y="7919"/>
                  <a:pt x="3722914" y="18288"/>
                </a:cubicBezTo>
                <a:cubicBezTo>
                  <a:pt x="3448842" y="28657"/>
                  <a:pt x="3340973" y="29252"/>
                  <a:pt x="3189297" y="18288"/>
                </a:cubicBezTo>
                <a:cubicBezTo>
                  <a:pt x="3037621" y="7324"/>
                  <a:pt x="2636891" y="-9539"/>
                  <a:pt x="2481943" y="18288"/>
                </a:cubicBezTo>
                <a:cubicBezTo>
                  <a:pt x="2326995" y="46115"/>
                  <a:pt x="2131632" y="740"/>
                  <a:pt x="1904891" y="18288"/>
                </a:cubicBezTo>
                <a:cubicBezTo>
                  <a:pt x="1678150" y="35836"/>
                  <a:pt x="1575362" y="-3381"/>
                  <a:pt x="1414707" y="18288"/>
                </a:cubicBezTo>
                <a:cubicBezTo>
                  <a:pt x="1254052" y="39957"/>
                  <a:pt x="1051093" y="-335"/>
                  <a:pt x="750788" y="18288"/>
                </a:cubicBezTo>
                <a:cubicBezTo>
                  <a:pt x="450483" y="36911"/>
                  <a:pt x="293781" y="22900"/>
                  <a:pt x="0" y="18288"/>
                </a:cubicBezTo>
                <a:cubicBezTo>
                  <a:pt x="-591" y="13205"/>
                  <a:pt x="-663" y="6329"/>
                  <a:pt x="0" y="0"/>
                </a:cubicBezTo>
                <a:close/>
              </a:path>
              <a:path w="4343400" h="18288" stroke="0" extrusionOk="0">
                <a:moveTo>
                  <a:pt x="0" y="0"/>
                </a:moveTo>
                <a:cubicBezTo>
                  <a:pt x="212719" y="-28531"/>
                  <a:pt x="340561" y="-1164"/>
                  <a:pt x="577052" y="0"/>
                </a:cubicBezTo>
                <a:cubicBezTo>
                  <a:pt x="813543" y="1164"/>
                  <a:pt x="866967" y="-9376"/>
                  <a:pt x="1067235" y="0"/>
                </a:cubicBezTo>
                <a:cubicBezTo>
                  <a:pt x="1267503" y="9376"/>
                  <a:pt x="1485778" y="-20470"/>
                  <a:pt x="1774589" y="0"/>
                </a:cubicBezTo>
                <a:cubicBezTo>
                  <a:pt x="2063400" y="20470"/>
                  <a:pt x="2090152" y="-14502"/>
                  <a:pt x="2351641" y="0"/>
                </a:cubicBezTo>
                <a:cubicBezTo>
                  <a:pt x="2613130" y="14502"/>
                  <a:pt x="2802864" y="19125"/>
                  <a:pt x="2928693" y="0"/>
                </a:cubicBezTo>
                <a:cubicBezTo>
                  <a:pt x="3054522" y="-19125"/>
                  <a:pt x="3482611" y="-2038"/>
                  <a:pt x="3636046" y="0"/>
                </a:cubicBezTo>
                <a:cubicBezTo>
                  <a:pt x="3789481" y="2038"/>
                  <a:pt x="4012363" y="973"/>
                  <a:pt x="4343400" y="0"/>
                </a:cubicBezTo>
                <a:cubicBezTo>
                  <a:pt x="4342514" y="5429"/>
                  <a:pt x="4344221" y="14046"/>
                  <a:pt x="4343400" y="18288"/>
                </a:cubicBezTo>
                <a:cubicBezTo>
                  <a:pt x="4078870" y="-6138"/>
                  <a:pt x="4015967" y="29658"/>
                  <a:pt x="3809782" y="18288"/>
                </a:cubicBezTo>
                <a:cubicBezTo>
                  <a:pt x="3603597" y="6918"/>
                  <a:pt x="3495552" y="24439"/>
                  <a:pt x="3189297" y="18288"/>
                </a:cubicBezTo>
                <a:cubicBezTo>
                  <a:pt x="2883042" y="12137"/>
                  <a:pt x="2850610" y="32583"/>
                  <a:pt x="2568811" y="18288"/>
                </a:cubicBezTo>
                <a:cubicBezTo>
                  <a:pt x="2287012" y="3993"/>
                  <a:pt x="2279820" y="23580"/>
                  <a:pt x="1991759" y="18288"/>
                </a:cubicBezTo>
                <a:cubicBezTo>
                  <a:pt x="1703698" y="12996"/>
                  <a:pt x="1616455" y="23157"/>
                  <a:pt x="1284405" y="18288"/>
                </a:cubicBezTo>
                <a:cubicBezTo>
                  <a:pt x="952355" y="13419"/>
                  <a:pt x="783530" y="16053"/>
                  <a:pt x="577052" y="18288"/>
                </a:cubicBezTo>
                <a:cubicBezTo>
                  <a:pt x="370574" y="20523"/>
                  <a:pt x="173929" y="5195"/>
                  <a:pt x="0" y="18288"/>
                </a:cubicBezTo>
                <a:cubicBezTo>
                  <a:pt x="668" y="13665"/>
                  <a:pt x="578" y="5675"/>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1219033472">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כותרת 1">
            <a:extLst>
              <a:ext uri="{FF2B5EF4-FFF2-40B4-BE49-F238E27FC236}">
                <a16:creationId xmlns:a16="http://schemas.microsoft.com/office/drawing/2014/main" id="{B72D7726-945E-A850-8622-1A47678A3692}"/>
              </a:ext>
            </a:extLst>
          </p:cNvPr>
          <p:cNvSpPr txBox="1">
            <a:spLocks/>
          </p:cNvSpPr>
          <p:nvPr/>
        </p:nvSpPr>
        <p:spPr>
          <a:xfrm>
            <a:off x="612648" y="2908005"/>
            <a:ext cx="5961888" cy="3268957"/>
          </a:xfrm>
          <a:prstGeom prst="rect">
            <a:avLst/>
          </a:prstGeom>
        </p:spPr>
        <p:txBody>
          <a:bodyPr vert="horz" lIns="91440" tIns="45720" rIns="91440" bIns="45720" rtlCol="0">
            <a:normAutofit/>
          </a:bodyPr>
          <a:lstStyle>
            <a:lvl1pPr algn="ctr" defTabSz="914400" rtl="1" eaLnBrk="1" latinLnBrk="0" hangingPunct="1">
              <a:lnSpc>
                <a:spcPct val="90000"/>
              </a:lnSpc>
              <a:spcBef>
                <a:spcPct val="0"/>
              </a:spcBef>
              <a:buNone/>
              <a:defRPr sz="6000" kern="1200">
                <a:solidFill>
                  <a:schemeClr val="tx1"/>
                </a:solidFill>
                <a:latin typeface="+mj-lt"/>
                <a:ea typeface="+mj-ea"/>
                <a:cs typeface="+mj-cs"/>
              </a:defRPr>
            </a:lvl1pPr>
          </a:lstStyle>
          <a:p>
            <a:pPr indent="-228600" algn="l" rtl="0">
              <a:spcAft>
                <a:spcPts val="600"/>
              </a:spcAft>
              <a:buFont typeface="Arial" panose="020B0604020202020204" pitchFamily="34" charset="0"/>
              <a:buChar char="•"/>
            </a:pPr>
            <a:r>
              <a:rPr lang="en-US" sz="2200" dirty="0">
                <a:latin typeface="+mn-lt"/>
                <a:ea typeface="+mn-ea"/>
                <a:cs typeface="+mn-cs"/>
              </a:rPr>
              <a:t>Name: Lior Gabbay</a:t>
            </a:r>
          </a:p>
          <a:p>
            <a:pPr indent="-228600" algn="l" rtl="0">
              <a:spcAft>
                <a:spcPts val="600"/>
              </a:spcAft>
              <a:buFont typeface="Arial" panose="020B0604020202020204" pitchFamily="34" charset="0"/>
              <a:buChar char="•"/>
            </a:pPr>
            <a:r>
              <a:rPr lang="en-US" sz="2200" dirty="0">
                <a:latin typeface="+mn-lt"/>
                <a:ea typeface="+mn-ea"/>
                <a:cs typeface="+mn-cs"/>
              </a:rPr>
              <a:t>Id: 208197327</a:t>
            </a:r>
          </a:p>
          <a:p>
            <a:pPr indent="-228600" algn="l" rtl="0">
              <a:spcAft>
                <a:spcPts val="600"/>
              </a:spcAft>
              <a:buFont typeface="Arial" panose="020B0604020202020204" pitchFamily="34" charset="0"/>
              <a:buChar char="•"/>
            </a:pPr>
            <a:r>
              <a:rPr lang="en-US" sz="2200" dirty="0">
                <a:latin typeface="+mn-lt"/>
                <a:ea typeface="+mn-ea"/>
                <a:cs typeface="+mn-cs"/>
              </a:rPr>
              <a:t>Project type: application</a:t>
            </a:r>
          </a:p>
        </p:txBody>
      </p:sp>
      <p:pic>
        <p:nvPicPr>
          <p:cNvPr id="1026" name="Picture 2" descr="‪About Google Assistant voice control‬‏">
            <a:extLst>
              <a:ext uri="{FF2B5EF4-FFF2-40B4-BE49-F238E27FC236}">
                <a16:creationId xmlns:a16="http://schemas.microsoft.com/office/drawing/2014/main" id="{8E36E6C5-1819-710F-827C-F046E9BFED91}"/>
              </a:ext>
            </a:extLst>
          </p:cNvPr>
          <p:cNvPicPr>
            <a:picLocks noChangeAspect="1" noChangeArrowheads="1"/>
          </p:cNvPicPr>
          <p:nvPr/>
        </p:nvPicPr>
        <p:blipFill>
          <a:blip r:embed="rId5">
            <a:extLst>
              <a:ext uri="{28A0092B-C50C-407E-A947-70E740481C1C}">
                <a14:useLocalDpi xmlns:a14="http://schemas.microsoft.com/office/drawing/2010/main" val="0"/>
              </a:ext>
            </a:extLst>
          </a:blip>
          <a:stretch>
            <a:fillRect/>
          </a:stretch>
        </p:blipFill>
        <p:spPr bwMode="auto">
          <a:xfrm>
            <a:off x="6877434" y="3291203"/>
            <a:ext cx="4701918" cy="215918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70675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707557" y="335618"/>
            <a:ext cx="10902751" cy="831581"/>
          </a:xfrm>
        </p:spPr>
        <p:txBody>
          <a:bodyPr anchor="ctr">
            <a:normAutofit fontScale="90000"/>
          </a:bodyPr>
          <a:lstStyle/>
          <a:p>
            <a:r>
              <a:rPr lang="en-US" sz="5400" dirty="0">
                <a:latin typeface="Assistant ExtraLight" panose="00000300000000000000" pitchFamily="2" charset="-79"/>
                <a:cs typeface="Assistant ExtraLight" panose="00000300000000000000" pitchFamily="2" charset="-79"/>
              </a:rPr>
              <a:t>Model result on test set</a:t>
            </a:r>
            <a:endParaRPr lang="he-IL" sz="5400" dirty="0">
              <a:latin typeface="Assistant ExtraLight" panose="00000300000000000000" pitchFamily="2" charset="-79"/>
              <a:cs typeface="Assistant ExtraLight" panose="00000300000000000000" pitchFamily="2" charset="-79"/>
            </a:endParaRPr>
          </a:p>
        </p:txBody>
      </p:sp>
      <p:pic>
        <p:nvPicPr>
          <p:cNvPr id="51" name="תמונה 50">
            <a:extLst>
              <a:ext uri="{FF2B5EF4-FFF2-40B4-BE49-F238E27FC236}">
                <a16:creationId xmlns:a16="http://schemas.microsoft.com/office/drawing/2014/main" id="{BDE765F0-5EE6-BE59-B3EB-4F441613378B}"/>
              </a:ext>
            </a:extLst>
          </p:cNvPr>
          <p:cNvPicPr>
            <a:picLocks noChangeAspect="1"/>
          </p:cNvPicPr>
          <p:nvPr/>
        </p:nvPicPr>
        <p:blipFill>
          <a:blip r:embed="rId3"/>
          <a:stretch>
            <a:fillRect/>
          </a:stretch>
        </p:blipFill>
        <p:spPr>
          <a:xfrm>
            <a:off x="4391799" y="1067173"/>
            <a:ext cx="3534268" cy="200053"/>
          </a:xfrm>
          <a:prstGeom prst="rect">
            <a:avLst/>
          </a:prstGeom>
        </p:spPr>
      </p:pic>
      <p:pic>
        <p:nvPicPr>
          <p:cNvPr id="5" name="תמונה 4">
            <a:extLst>
              <a:ext uri="{FF2B5EF4-FFF2-40B4-BE49-F238E27FC236}">
                <a16:creationId xmlns:a16="http://schemas.microsoft.com/office/drawing/2014/main" id="{BC408155-E1E1-1E7E-C1C7-EDE82F977574}"/>
              </a:ext>
            </a:extLst>
          </p:cNvPr>
          <p:cNvPicPr>
            <a:picLocks noChangeAspect="1"/>
          </p:cNvPicPr>
          <p:nvPr/>
        </p:nvPicPr>
        <p:blipFill rotWithShape="1">
          <a:blip r:embed="rId4"/>
          <a:srcRect b="23974"/>
          <a:stretch/>
        </p:blipFill>
        <p:spPr>
          <a:xfrm>
            <a:off x="3303639" y="1582727"/>
            <a:ext cx="5702710" cy="2475467"/>
          </a:xfrm>
          <a:prstGeom prst="rect">
            <a:avLst/>
          </a:prstGeom>
        </p:spPr>
      </p:pic>
      <mc:AlternateContent xmlns:mc="http://schemas.openxmlformats.org/markup-compatibility/2006" xmlns:a14="http://schemas.microsoft.com/office/drawing/2010/main">
        <mc:Choice Requires="a14">
          <p:sp>
            <p:nvSpPr>
              <p:cNvPr id="7" name="מלבן 6">
                <a:extLst>
                  <a:ext uri="{FF2B5EF4-FFF2-40B4-BE49-F238E27FC236}">
                    <a16:creationId xmlns:a16="http://schemas.microsoft.com/office/drawing/2014/main" id="{EFD0B4E5-D389-C5ED-B842-DAB879D06529}"/>
                  </a:ext>
                </a:extLst>
              </p:cNvPr>
              <p:cNvSpPr/>
              <p:nvPr/>
            </p:nvSpPr>
            <p:spPr>
              <a:xfrm>
                <a:off x="1012723" y="4859482"/>
                <a:ext cx="2290916" cy="83158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Precision = </a:t>
                </a:r>
                <a14:m>
                  <m:oMath xmlns:m="http://schemas.openxmlformats.org/officeDocument/2006/math">
                    <m:f>
                      <m:fPr>
                        <m:ctrlPr>
                          <a:rPr lang="en-US" b="0" i="1" smtClean="0">
                            <a:solidFill>
                              <a:schemeClr val="tx1"/>
                            </a:solidFill>
                            <a:latin typeface="Cambria Math" panose="02040503050406030204" pitchFamily="18" charset="0"/>
                          </a:rPr>
                        </m:ctrlPr>
                      </m:fPr>
                      <m:num>
                        <m:r>
                          <a:rPr lang="en-US" b="0" i="1" smtClean="0">
                            <a:solidFill>
                              <a:schemeClr val="tx1"/>
                            </a:solidFill>
                            <a:latin typeface="Cambria Math" panose="02040503050406030204" pitchFamily="18" charset="0"/>
                          </a:rPr>
                          <m:t>𝑇𝑃</m:t>
                        </m:r>
                      </m:num>
                      <m:den>
                        <m:r>
                          <a:rPr lang="en-US" b="0" i="1" smtClean="0">
                            <a:solidFill>
                              <a:schemeClr val="tx1"/>
                            </a:solidFill>
                            <a:latin typeface="Cambria Math" panose="02040503050406030204" pitchFamily="18" charset="0"/>
                          </a:rPr>
                          <m:t>𝑇𝑃</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𝐹𝑃</m:t>
                        </m:r>
                      </m:den>
                    </m:f>
                  </m:oMath>
                </a14:m>
                <a:endParaRPr lang="he-IL" dirty="0">
                  <a:solidFill>
                    <a:schemeClr val="tx1"/>
                  </a:solidFill>
                </a:endParaRPr>
              </a:p>
            </p:txBody>
          </p:sp>
        </mc:Choice>
        <mc:Fallback xmlns="">
          <p:sp>
            <p:nvSpPr>
              <p:cNvPr id="7" name="מלבן 6">
                <a:extLst>
                  <a:ext uri="{FF2B5EF4-FFF2-40B4-BE49-F238E27FC236}">
                    <a16:creationId xmlns:a16="http://schemas.microsoft.com/office/drawing/2014/main" id="{EFD0B4E5-D389-C5ED-B842-DAB879D06529}"/>
                  </a:ext>
                </a:extLst>
              </p:cNvPr>
              <p:cNvSpPr>
                <a:spLocks noRot="1" noChangeAspect="1" noMove="1" noResize="1" noEditPoints="1" noAdjustHandles="1" noChangeArrowheads="1" noChangeShapeType="1" noTextEdit="1"/>
              </p:cNvSpPr>
              <p:nvPr/>
            </p:nvSpPr>
            <p:spPr>
              <a:xfrm>
                <a:off x="1012723" y="4859482"/>
                <a:ext cx="2290916" cy="831581"/>
              </a:xfrm>
              <a:prstGeom prst="rect">
                <a:avLst/>
              </a:prstGeom>
              <a:blipFill>
                <a:blip r:embed="rId5"/>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8" name="מלבן 7">
                <a:extLst>
                  <a:ext uri="{FF2B5EF4-FFF2-40B4-BE49-F238E27FC236}">
                    <a16:creationId xmlns:a16="http://schemas.microsoft.com/office/drawing/2014/main" id="{33CB421B-7CCB-6164-0A9B-29B0D7BD2C82}"/>
                  </a:ext>
                </a:extLst>
              </p:cNvPr>
              <p:cNvSpPr/>
              <p:nvPr/>
            </p:nvSpPr>
            <p:spPr>
              <a:xfrm>
                <a:off x="4147227" y="4859480"/>
                <a:ext cx="4272117" cy="83158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F1-score  = </a:t>
                </a:r>
                <a14:m>
                  <m:oMath xmlns:m="http://schemas.openxmlformats.org/officeDocument/2006/math">
                    <m:f>
                      <m:fPr>
                        <m:ctrlPr>
                          <a:rPr lang="en-US" b="0" i="1" smtClean="0">
                            <a:solidFill>
                              <a:schemeClr val="tx1"/>
                            </a:solidFill>
                            <a:latin typeface="Cambria Math" panose="02040503050406030204" pitchFamily="18" charset="0"/>
                          </a:rPr>
                        </m:ctrlPr>
                      </m:fPr>
                      <m:num>
                        <m:r>
                          <m:rPr>
                            <m:sty m:val="p"/>
                          </m:rPr>
                          <a:rPr lang="en-US">
                            <a:solidFill>
                              <a:schemeClr val="tx1"/>
                            </a:solidFill>
                            <a:latin typeface="Cambria Math" panose="02040503050406030204" pitchFamily="18" charset="0"/>
                          </a:rPr>
                          <m:t>P</m:t>
                        </m:r>
                        <m:r>
                          <m:rPr>
                            <m:sty m:val="p"/>
                          </m:rPr>
                          <a:rPr lang="en-US" b="0" i="0" smtClean="0">
                            <a:solidFill>
                              <a:schemeClr val="tx1"/>
                            </a:solidFill>
                            <a:latin typeface="Cambria Math" panose="02040503050406030204" pitchFamily="18" charset="0"/>
                          </a:rPr>
                          <m:t>recisio</m:t>
                        </m:r>
                        <m:r>
                          <a:rPr lang="en-US" b="0" i="1" smtClean="0">
                            <a:solidFill>
                              <a:schemeClr val="tx1"/>
                            </a:solidFill>
                            <a:latin typeface="Cambria Math" panose="02040503050406030204" pitchFamily="18" charset="0"/>
                          </a:rPr>
                          <m:t>𝑛</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𝑟𝑒𝑐𝑎𝑙𝑙</m:t>
                        </m:r>
                      </m:num>
                      <m:den>
                        <m:r>
                          <a:rPr lang="en-US" b="0" i="1" smtClean="0">
                            <a:solidFill>
                              <a:schemeClr val="tx1"/>
                            </a:solidFill>
                            <a:latin typeface="Cambria Math" panose="02040503050406030204" pitchFamily="18" charset="0"/>
                          </a:rPr>
                          <m:t>𝑃𝑟𝑒𝑐𝑖𝑠𝑖𝑜𝑛</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𝑟𝑒𝑐𝑎𝑙𝑙</m:t>
                        </m:r>
                      </m:den>
                    </m:f>
                    <m:r>
                      <a:rPr lang="en-US" b="0" i="1" smtClean="0">
                        <a:solidFill>
                          <a:schemeClr val="tx1"/>
                        </a:solidFill>
                        <a:latin typeface="Cambria Math" panose="02040503050406030204" pitchFamily="18" charset="0"/>
                      </a:rPr>
                      <m:t>=</m:t>
                    </m:r>
                    <m:f>
                      <m:fPr>
                        <m:ctrlPr>
                          <a:rPr lang="en-US" b="0" i="1" smtClean="0">
                            <a:solidFill>
                              <a:schemeClr val="tx1"/>
                            </a:solidFill>
                            <a:latin typeface="Cambria Math" panose="02040503050406030204" pitchFamily="18" charset="0"/>
                          </a:rPr>
                        </m:ctrlPr>
                      </m:fPr>
                      <m:num>
                        <m:r>
                          <a:rPr lang="en-US" b="0" i="1" smtClean="0">
                            <a:solidFill>
                              <a:schemeClr val="tx1"/>
                            </a:solidFill>
                            <a:latin typeface="Cambria Math" panose="02040503050406030204" pitchFamily="18" charset="0"/>
                          </a:rPr>
                          <m:t>2</m:t>
                        </m:r>
                        <m:r>
                          <a:rPr lang="en-US" b="0" i="1" smtClean="0">
                            <a:solidFill>
                              <a:schemeClr val="tx1"/>
                            </a:solidFill>
                            <a:latin typeface="Cambria Math" panose="02040503050406030204" pitchFamily="18" charset="0"/>
                          </a:rPr>
                          <m:t>𝑇𝑃</m:t>
                        </m:r>
                      </m:num>
                      <m:den>
                        <m:r>
                          <a:rPr lang="en-US" b="0" i="1" smtClean="0">
                            <a:solidFill>
                              <a:schemeClr val="tx1"/>
                            </a:solidFill>
                            <a:latin typeface="Cambria Math" panose="02040503050406030204" pitchFamily="18" charset="0"/>
                          </a:rPr>
                          <m:t>2</m:t>
                        </m:r>
                        <m:r>
                          <a:rPr lang="en-US" b="0" i="1" smtClean="0">
                            <a:solidFill>
                              <a:schemeClr val="tx1"/>
                            </a:solidFill>
                            <a:latin typeface="Cambria Math" panose="02040503050406030204" pitchFamily="18" charset="0"/>
                          </a:rPr>
                          <m:t>𝑇𝑃</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𝐹𝑃</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𝐹𝑁</m:t>
                        </m:r>
                      </m:den>
                    </m:f>
                  </m:oMath>
                </a14:m>
                <a:endParaRPr lang="he-IL" dirty="0">
                  <a:solidFill>
                    <a:schemeClr val="tx1"/>
                  </a:solidFill>
                </a:endParaRPr>
              </a:p>
            </p:txBody>
          </p:sp>
        </mc:Choice>
        <mc:Fallback xmlns="">
          <p:sp>
            <p:nvSpPr>
              <p:cNvPr id="8" name="מלבן 7">
                <a:extLst>
                  <a:ext uri="{FF2B5EF4-FFF2-40B4-BE49-F238E27FC236}">
                    <a16:creationId xmlns:a16="http://schemas.microsoft.com/office/drawing/2014/main" id="{33CB421B-7CCB-6164-0A9B-29B0D7BD2C82}"/>
                  </a:ext>
                </a:extLst>
              </p:cNvPr>
              <p:cNvSpPr>
                <a:spLocks noRot="1" noChangeAspect="1" noMove="1" noResize="1" noEditPoints="1" noAdjustHandles="1" noChangeArrowheads="1" noChangeShapeType="1" noTextEdit="1"/>
              </p:cNvSpPr>
              <p:nvPr/>
            </p:nvSpPr>
            <p:spPr>
              <a:xfrm>
                <a:off x="4147227" y="4859480"/>
                <a:ext cx="4272117" cy="831581"/>
              </a:xfrm>
              <a:prstGeom prst="rect">
                <a:avLst/>
              </a:prstGeom>
              <a:blipFill>
                <a:blip r:embed="rId6"/>
                <a:stretch>
                  <a:fillRect/>
                </a:stretch>
              </a:blipFill>
            </p:spPr>
            <p:txBody>
              <a:bodyPr/>
              <a:lstStyle/>
              <a:p>
                <a:r>
                  <a:rPr lang="he-IL">
                    <a:noFill/>
                  </a:rPr>
                  <a:t> </a:t>
                </a:r>
              </a:p>
            </p:txBody>
          </p:sp>
        </mc:Fallback>
      </mc:AlternateContent>
      <mc:AlternateContent xmlns:mc="http://schemas.openxmlformats.org/markup-compatibility/2006" xmlns:a14="http://schemas.microsoft.com/office/drawing/2010/main">
        <mc:Choice Requires="a14">
          <p:sp>
            <p:nvSpPr>
              <p:cNvPr id="9" name="מלבן 8">
                <a:extLst>
                  <a:ext uri="{FF2B5EF4-FFF2-40B4-BE49-F238E27FC236}">
                    <a16:creationId xmlns:a16="http://schemas.microsoft.com/office/drawing/2014/main" id="{5875DA04-938C-F8BE-53D1-72287BD13DFF}"/>
                  </a:ext>
                </a:extLst>
              </p:cNvPr>
              <p:cNvSpPr/>
              <p:nvPr/>
            </p:nvSpPr>
            <p:spPr>
              <a:xfrm>
                <a:off x="9319392" y="4859481"/>
                <a:ext cx="2290916" cy="831581"/>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rPr>
                  <a:t>recall = </a:t>
                </a:r>
                <a14:m>
                  <m:oMath xmlns:m="http://schemas.openxmlformats.org/officeDocument/2006/math">
                    <m:f>
                      <m:fPr>
                        <m:ctrlPr>
                          <a:rPr lang="en-US" b="0" i="1" smtClean="0">
                            <a:solidFill>
                              <a:schemeClr val="tx1"/>
                            </a:solidFill>
                            <a:latin typeface="Cambria Math" panose="02040503050406030204" pitchFamily="18" charset="0"/>
                          </a:rPr>
                        </m:ctrlPr>
                      </m:fPr>
                      <m:num>
                        <m:r>
                          <a:rPr lang="en-US" b="0" i="1" smtClean="0">
                            <a:solidFill>
                              <a:schemeClr val="tx1"/>
                            </a:solidFill>
                            <a:latin typeface="Cambria Math" panose="02040503050406030204" pitchFamily="18" charset="0"/>
                          </a:rPr>
                          <m:t>𝑇𝑃</m:t>
                        </m:r>
                      </m:num>
                      <m:den>
                        <m:r>
                          <a:rPr lang="en-US" b="0" i="1" smtClean="0">
                            <a:solidFill>
                              <a:schemeClr val="tx1"/>
                            </a:solidFill>
                            <a:latin typeface="Cambria Math" panose="02040503050406030204" pitchFamily="18" charset="0"/>
                          </a:rPr>
                          <m:t>𝑇𝑃</m:t>
                        </m:r>
                        <m:r>
                          <a:rPr lang="en-US" b="0" i="1" smtClean="0">
                            <a:solidFill>
                              <a:schemeClr val="tx1"/>
                            </a:solidFill>
                            <a:latin typeface="Cambria Math" panose="02040503050406030204" pitchFamily="18" charset="0"/>
                          </a:rPr>
                          <m:t>+</m:t>
                        </m:r>
                        <m:r>
                          <a:rPr lang="en-US" b="0" i="1" smtClean="0">
                            <a:solidFill>
                              <a:schemeClr val="tx1"/>
                            </a:solidFill>
                            <a:latin typeface="Cambria Math" panose="02040503050406030204" pitchFamily="18" charset="0"/>
                          </a:rPr>
                          <m:t>𝐹𝑁</m:t>
                        </m:r>
                      </m:den>
                    </m:f>
                  </m:oMath>
                </a14:m>
                <a:endParaRPr lang="he-IL" dirty="0">
                  <a:solidFill>
                    <a:schemeClr val="tx1"/>
                  </a:solidFill>
                </a:endParaRPr>
              </a:p>
            </p:txBody>
          </p:sp>
        </mc:Choice>
        <mc:Fallback xmlns="">
          <p:sp>
            <p:nvSpPr>
              <p:cNvPr id="9" name="מלבן 8">
                <a:extLst>
                  <a:ext uri="{FF2B5EF4-FFF2-40B4-BE49-F238E27FC236}">
                    <a16:creationId xmlns:a16="http://schemas.microsoft.com/office/drawing/2014/main" id="{5875DA04-938C-F8BE-53D1-72287BD13DFF}"/>
                  </a:ext>
                </a:extLst>
              </p:cNvPr>
              <p:cNvSpPr>
                <a:spLocks noRot="1" noChangeAspect="1" noMove="1" noResize="1" noEditPoints="1" noAdjustHandles="1" noChangeArrowheads="1" noChangeShapeType="1" noTextEdit="1"/>
              </p:cNvSpPr>
              <p:nvPr/>
            </p:nvSpPr>
            <p:spPr>
              <a:xfrm>
                <a:off x="9319392" y="4859481"/>
                <a:ext cx="2290916" cy="831581"/>
              </a:xfrm>
              <a:prstGeom prst="rect">
                <a:avLst/>
              </a:prstGeom>
              <a:blipFill>
                <a:blip r:embed="rId7"/>
                <a:stretch>
                  <a:fillRect/>
                </a:stretch>
              </a:blipFill>
            </p:spPr>
            <p:txBody>
              <a:bodyPr/>
              <a:lstStyle/>
              <a:p>
                <a:r>
                  <a:rPr lang="he-IL">
                    <a:noFill/>
                  </a:rPr>
                  <a:t> </a:t>
                </a:r>
              </a:p>
            </p:txBody>
          </p:sp>
        </mc:Fallback>
      </mc:AlternateContent>
    </p:spTree>
    <p:extLst>
      <p:ext uri="{BB962C8B-B14F-4D97-AF65-F5344CB8AC3E}">
        <p14:creationId xmlns:p14="http://schemas.microsoft.com/office/powerpoint/2010/main" val="21536382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707557" y="335618"/>
            <a:ext cx="10902751" cy="831581"/>
          </a:xfrm>
        </p:spPr>
        <p:txBody>
          <a:bodyPr anchor="ctr">
            <a:normAutofit fontScale="90000"/>
          </a:bodyPr>
          <a:lstStyle/>
          <a:p>
            <a:r>
              <a:rPr lang="en-US" sz="5400" dirty="0">
                <a:latin typeface="Assistant ExtraLight" panose="00000300000000000000" pitchFamily="2" charset="-79"/>
                <a:cs typeface="Assistant ExtraLight" panose="00000300000000000000" pitchFamily="2" charset="-79"/>
              </a:rPr>
              <a:t>Links</a:t>
            </a:r>
            <a:endParaRPr lang="he-IL" sz="5400" dirty="0">
              <a:latin typeface="Assistant ExtraLight" panose="00000300000000000000" pitchFamily="2" charset="-79"/>
              <a:cs typeface="Assistant ExtraLight" panose="00000300000000000000" pitchFamily="2" charset="-79"/>
            </a:endParaRPr>
          </a:p>
        </p:txBody>
      </p:sp>
      <p:pic>
        <p:nvPicPr>
          <p:cNvPr id="51" name="תמונה 50">
            <a:extLst>
              <a:ext uri="{FF2B5EF4-FFF2-40B4-BE49-F238E27FC236}">
                <a16:creationId xmlns:a16="http://schemas.microsoft.com/office/drawing/2014/main" id="{BDE765F0-5EE6-BE59-B3EB-4F441613378B}"/>
              </a:ext>
            </a:extLst>
          </p:cNvPr>
          <p:cNvPicPr>
            <a:picLocks noChangeAspect="1"/>
          </p:cNvPicPr>
          <p:nvPr/>
        </p:nvPicPr>
        <p:blipFill>
          <a:blip r:embed="rId3"/>
          <a:stretch>
            <a:fillRect/>
          </a:stretch>
        </p:blipFill>
        <p:spPr>
          <a:xfrm>
            <a:off x="4391799" y="1067173"/>
            <a:ext cx="3534268" cy="200053"/>
          </a:xfrm>
          <a:prstGeom prst="rect">
            <a:avLst/>
          </a:prstGeom>
        </p:spPr>
      </p:pic>
      <p:sp>
        <p:nvSpPr>
          <p:cNvPr id="3" name="מלבן 2">
            <a:extLst>
              <a:ext uri="{FF2B5EF4-FFF2-40B4-BE49-F238E27FC236}">
                <a16:creationId xmlns:a16="http://schemas.microsoft.com/office/drawing/2014/main" id="{04D25717-A4D9-CB03-D379-1C96DE60FFBC}"/>
              </a:ext>
            </a:extLst>
          </p:cNvPr>
          <p:cNvSpPr/>
          <p:nvPr/>
        </p:nvSpPr>
        <p:spPr>
          <a:xfrm>
            <a:off x="953729" y="1573161"/>
            <a:ext cx="10304206" cy="110121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marL="342900" indent="-342900" algn="l" rtl="0">
              <a:buFont typeface="+mj-lt"/>
              <a:buAutoNum type="arabicPeriod"/>
            </a:pPr>
            <a:r>
              <a:rPr lang="en-US" dirty="0">
                <a:solidFill>
                  <a:schemeClr val="tx1"/>
                </a:solidFill>
              </a:rPr>
              <a:t>OpenAI – speechTotext, ChatGPT (https://openai.com/chatgpt/). </a:t>
            </a:r>
          </a:p>
          <a:p>
            <a:pPr marL="342900" indent="-342900" algn="l" rtl="0">
              <a:buFont typeface="+mj-lt"/>
              <a:buAutoNum type="arabicPeriod"/>
            </a:pPr>
            <a:r>
              <a:rPr lang="en-US" dirty="0">
                <a:solidFill>
                  <a:schemeClr val="tx1"/>
                </a:solidFill>
              </a:rPr>
              <a:t>Google API – textToSpeech (</a:t>
            </a:r>
            <a:r>
              <a:rPr lang="en-US" dirty="0">
                <a:solidFill>
                  <a:schemeClr val="tx1"/>
                </a:solidFill>
                <a:hlinkClick r:id="rId4">
                  <a:extLst>
                    <a:ext uri="{A12FA001-AC4F-418D-AE19-62706E023703}">
                      <ahyp:hlinkClr xmlns:ahyp="http://schemas.microsoft.com/office/drawing/2018/hyperlinkcolor" val="tx"/>
                    </a:ext>
                  </a:extLst>
                </a:hlinkClick>
              </a:rPr>
              <a:t>https://cloud.google.com/text-to-speech?hl=en</a:t>
            </a:r>
            <a:r>
              <a:rPr lang="en-US" dirty="0">
                <a:solidFill>
                  <a:schemeClr val="tx1"/>
                </a:solidFill>
              </a:rPr>
              <a:t>)</a:t>
            </a:r>
          </a:p>
          <a:p>
            <a:pPr marL="342900" indent="-342900" algn="l" rtl="0">
              <a:buFont typeface="+mj-lt"/>
              <a:buAutoNum type="arabicPeriod"/>
            </a:pPr>
            <a:r>
              <a:rPr lang="en-US" dirty="0">
                <a:solidFill>
                  <a:schemeClr val="tx1"/>
                </a:solidFill>
              </a:rPr>
              <a:t>ChatGPT – (https://chatgpt.com/)</a:t>
            </a:r>
            <a:endParaRPr lang="he-IL" dirty="0">
              <a:solidFill>
                <a:schemeClr val="tx1"/>
              </a:solidFill>
            </a:endParaRPr>
          </a:p>
        </p:txBody>
      </p:sp>
      <p:sp>
        <p:nvSpPr>
          <p:cNvPr id="4" name="מלבן 3">
            <a:extLst>
              <a:ext uri="{FF2B5EF4-FFF2-40B4-BE49-F238E27FC236}">
                <a16:creationId xmlns:a16="http://schemas.microsoft.com/office/drawing/2014/main" id="{621BCFB7-9B78-294D-CF46-0F20C6AFDE4D}"/>
              </a:ext>
            </a:extLst>
          </p:cNvPr>
          <p:cNvSpPr/>
          <p:nvPr/>
        </p:nvSpPr>
        <p:spPr>
          <a:xfrm>
            <a:off x="934065" y="3080336"/>
            <a:ext cx="10304206" cy="488774"/>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l" rtl="0"/>
            <a:r>
              <a:rPr lang="en-US" b="1" dirty="0">
                <a:solidFill>
                  <a:schemeClr val="tx1"/>
                </a:solidFill>
              </a:rPr>
              <a:t>Want to try?  </a:t>
            </a:r>
            <a:r>
              <a:rPr lang="en-US" dirty="0">
                <a:solidFill>
                  <a:schemeClr val="tx1"/>
                </a:solidFill>
              </a:rPr>
              <a:t>[link to my project on GitHub] : </a:t>
            </a:r>
            <a:r>
              <a:rPr lang="en-US" dirty="0">
                <a:solidFill>
                  <a:schemeClr val="tx1"/>
                </a:solidFill>
                <a:hlinkClick r:id="rId5"/>
              </a:rPr>
              <a:t>MirrorTalk</a:t>
            </a:r>
            <a:endParaRPr lang="he-IL" dirty="0">
              <a:solidFill>
                <a:schemeClr val="tx1"/>
              </a:solidFill>
            </a:endParaRPr>
          </a:p>
        </p:txBody>
      </p:sp>
    </p:spTree>
    <p:extLst>
      <p:ext uri="{BB962C8B-B14F-4D97-AF65-F5344CB8AC3E}">
        <p14:creationId xmlns:p14="http://schemas.microsoft.com/office/powerpoint/2010/main" val="3368374149"/>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C4879EFC-8E62-4E00-973C-C45EE9EC676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639656" y="637001"/>
            <a:ext cx="10909640" cy="1368614"/>
          </a:xfrm>
        </p:spPr>
        <p:txBody>
          <a:bodyPr anchor="ctr">
            <a:normAutofit/>
          </a:bodyPr>
          <a:lstStyle/>
          <a:p>
            <a:r>
              <a:rPr lang="en-US" sz="5400" dirty="0">
                <a:latin typeface="Assistant ExtraLight" panose="00000300000000000000" pitchFamily="2" charset="-79"/>
                <a:cs typeface="Assistant ExtraLight" panose="00000300000000000000" pitchFamily="2" charset="-79"/>
              </a:rPr>
              <a:t>My project choice</a:t>
            </a:r>
            <a:endParaRPr lang="he-IL" sz="5400" dirty="0">
              <a:latin typeface="Assistant ExtraLight" panose="00000300000000000000" pitchFamily="2" charset="-79"/>
              <a:cs typeface="Assistant ExtraLight" panose="00000300000000000000" pitchFamily="2" charset="-79"/>
            </a:endParaRPr>
          </a:p>
        </p:txBody>
      </p:sp>
      <p:sp>
        <p:nvSpPr>
          <p:cNvPr id="21" name="sketch line">
            <a:extLst>
              <a:ext uri="{FF2B5EF4-FFF2-40B4-BE49-F238E27FC236}">
                <a16:creationId xmlns:a16="http://schemas.microsoft.com/office/drawing/2014/main" id="{D6A9C53F-5F90-40A5-8C85-5412D39C8C6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450080" y="1850683"/>
            <a:ext cx="3291840" cy="18288"/>
          </a:xfrm>
          <a:custGeom>
            <a:avLst/>
            <a:gdLst>
              <a:gd name="connsiteX0" fmla="*/ 0 w 3291840"/>
              <a:gd name="connsiteY0" fmla="*/ 0 h 18288"/>
              <a:gd name="connsiteX1" fmla="*/ 658368 w 3291840"/>
              <a:gd name="connsiteY1" fmla="*/ 0 h 18288"/>
              <a:gd name="connsiteX2" fmla="*/ 1283818 w 3291840"/>
              <a:gd name="connsiteY2" fmla="*/ 0 h 18288"/>
              <a:gd name="connsiteX3" fmla="*/ 1909267 w 3291840"/>
              <a:gd name="connsiteY3" fmla="*/ 0 h 18288"/>
              <a:gd name="connsiteX4" fmla="*/ 2633472 w 3291840"/>
              <a:gd name="connsiteY4" fmla="*/ 0 h 18288"/>
              <a:gd name="connsiteX5" fmla="*/ 3291840 w 3291840"/>
              <a:gd name="connsiteY5" fmla="*/ 0 h 18288"/>
              <a:gd name="connsiteX6" fmla="*/ 3291840 w 3291840"/>
              <a:gd name="connsiteY6" fmla="*/ 18288 h 18288"/>
              <a:gd name="connsiteX7" fmla="*/ 2633472 w 3291840"/>
              <a:gd name="connsiteY7" fmla="*/ 18288 h 18288"/>
              <a:gd name="connsiteX8" fmla="*/ 2073859 w 3291840"/>
              <a:gd name="connsiteY8" fmla="*/ 18288 h 18288"/>
              <a:gd name="connsiteX9" fmla="*/ 1448410 w 3291840"/>
              <a:gd name="connsiteY9" fmla="*/ 18288 h 18288"/>
              <a:gd name="connsiteX10" fmla="*/ 822960 w 3291840"/>
              <a:gd name="connsiteY10" fmla="*/ 18288 h 18288"/>
              <a:gd name="connsiteX11" fmla="*/ 0 w 3291840"/>
              <a:gd name="connsiteY11" fmla="*/ 18288 h 18288"/>
              <a:gd name="connsiteX12" fmla="*/ 0 w 3291840"/>
              <a:gd name="connsiteY12" fmla="*/ 0 h 182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3291840" h="18288" fill="none" extrusionOk="0">
                <a:moveTo>
                  <a:pt x="0" y="0"/>
                </a:moveTo>
                <a:cubicBezTo>
                  <a:pt x="173077" y="-20031"/>
                  <a:pt x="443104" y="6424"/>
                  <a:pt x="658368" y="0"/>
                </a:cubicBezTo>
                <a:cubicBezTo>
                  <a:pt x="873632" y="-6424"/>
                  <a:pt x="1034028" y="11764"/>
                  <a:pt x="1283818" y="0"/>
                </a:cubicBezTo>
                <a:cubicBezTo>
                  <a:pt x="1533608" y="-11764"/>
                  <a:pt x="1691227" y="-30112"/>
                  <a:pt x="1909267" y="0"/>
                </a:cubicBezTo>
                <a:cubicBezTo>
                  <a:pt x="2127307" y="30112"/>
                  <a:pt x="2272465" y="-18735"/>
                  <a:pt x="2633472" y="0"/>
                </a:cubicBezTo>
                <a:cubicBezTo>
                  <a:pt x="2994479" y="18735"/>
                  <a:pt x="3023324" y="-32030"/>
                  <a:pt x="3291840" y="0"/>
                </a:cubicBezTo>
                <a:cubicBezTo>
                  <a:pt x="3291406" y="7551"/>
                  <a:pt x="3291373" y="9822"/>
                  <a:pt x="3291840" y="18288"/>
                </a:cubicBezTo>
                <a:cubicBezTo>
                  <a:pt x="3048445" y="38989"/>
                  <a:pt x="2846548" y="-14400"/>
                  <a:pt x="2633472" y="18288"/>
                </a:cubicBezTo>
                <a:cubicBezTo>
                  <a:pt x="2420396" y="50976"/>
                  <a:pt x="2304099" y="6336"/>
                  <a:pt x="2073859" y="18288"/>
                </a:cubicBezTo>
                <a:cubicBezTo>
                  <a:pt x="1843619" y="30240"/>
                  <a:pt x="1706926" y="10778"/>
                  <a:pt x="1448410" y="18288"/>
                </a:cubicBezTo>
                <a:cubicBezTo>
                  <a:pt x="1189894" y="25798"/>
                  <a:pt x="1002278" y="8992"/>
                  <a:pt x="822960" y="18288"/>
                </a:cubicBezTo>
                <a:cubicBezTo>
                  <a:pt x="643642" y="27585"/>
                  <a:pt x="307039" y="38051"/>
                  <a:pt x="0" y="18288"/>
                </a:cubicBezTo>
                <a:cubicBezTo>
                  <a:pt x="60" y="11696"/>
                  <a:pt x="66" y="3758"/>
                  <a:pt x="0" y="0"/>
                </a:cubicBezTo>
                <a:close/>
              </a:path>
              <a:path w="3291840" h="18288" stroke="0" extrusionOk="0">
                <a:moveTo>
                  <a:pt x="0" y="0"/>
                </a:moveTo>
                <a:cubicBezTo>
                  <a:pt x="195850" y="28018"/>
                  <a:pt x="434891" y="17390"/>
                  <a:pt x="592531" y="0"/>
                </a:cubicBezTo>
                <a:cubicBezTo>
                  <a:pt x="750171" y="-17390"/>
                  <a:pt x="1018709" y="32200"/>
                  <a:pt x="1316736" y="0"/>
                </a:cubicBezTo>
                <a:cubicBezTo>
                  <a:pt x="1614763" y="-32200"/>
                  <a:pt x="1696480" y="-11367"/>
                  <a:pt x="1876349" y="0"/>
                </a:cubicBezTo>
                <a:cubicBezTo>
                  <a:pt x="2056218" y="11367"/>
                  <a:pt x="2193364" y="13433"/>
                  <a:pt x="2435962" y="0"/>
                </a:cubicBezTo>
                <a:cubicBezTo>
                  <a:pt x="2678560" y="-13433"/>
                  <a:pt x="3010901" y="-42367"/>
                  <a:pt x="3291840" y="0"/>
                </a:cubicBezTo>
                <a:cubicBezTo>
                  <a:pt x="3291758" y="4406"/>
                  <a:pt x="3291751" y="9982"/>
                  <a:pt x="3291840" y="18288"/>
                </a:cubicBezTo>
                <a:cubicBezTo>
                  <a:pt x="3108993" y="14228"/>
                  <a:pt x="2952658" y="46900"/>
                  <a:pt x="2666390" y="18288"/>
                </a:cubicBezTo>
                <a:cubicBezTo>
                  <a:pt x="2380122" y="-10324"/>
                  <a:pt x="2263855" y="41055"/>
                  <a:pt x="2040941" y="18288"/>
                </a:cubicBezTo>
                <a:cubicBezTo>
                  <a:pt x="1818027" y="-4479"/>
                  <a:pt x="1675097" y="6509"/>
                  <a:pt x="1415491" y="18288"/>
                </a:cubicBezTo>
                <a:cubicBezTo>
                  <a:pt x="1155885" y="30068"/>
                  <a:pt x="852976" y="36210"/>
                  <a:pt x="691286" y="18288"/>
                </a:cubicBezTo>
                <a:cubicBezTo>
                  <a:pt x="529596" y="366"/>
                  <a:pt x="187183" y="13912"/>
                  <a:pt x="0" y="18288"/>
                </a:cubicBezTo>
                <a:cubicBezTo>
                  <a:pt x="189" y="14288"/>
                  <a:pt x="-703" y="3747"/>
                  <a:pt x="0" y="0"/>
                </a:cubicBezTo>
                <a:close/>
              </a:path>
            </a:pathLst>
          </a:custGeom>
          <a:solidFill>
            <a:schemeClr val="accent2"/>
          </a:solidFill>
          <a:ln w="41275" cap="rnd">
            <a:solidFill>
              <a:schemeClr val="accent2"/>
            </a:solidFill>
            <a:round/>
            <a:extLst>
              <a:ext uri="{C807C97D-BFC1-408E-A445-0C87EB9F89A2}">
                <ask:lineSketchStyleProps xmlns:ask="http://schemas.microsoft.com/office/drawing/2018/sketchyshapes" sd="2863741219">
                  <a:prstGeom prst="rect">
                    <a:avLst/>
                  </a:pr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תמונה 6">
            <a:extLst>
              <a:ext uri="{FF2B5EF4-FFF2-40B4-BE49-F238E27FC236}">
                <a16:creationId xmlns:a16="http://schemas.microsoft.com/office/drawing/2014/main" id="{B33EF0FD-0D4E-42D2-DD7F-5BDDEC75F9D9}"/>
              </a:ext>
            </a:extLst>
          </p:cNvPr>
          <p:cNvPicPr>
            <a:picLocks noChangeAspect="1"/>
          </p:cNvPicPr>
          <p:nvPr/>
        </p:nvPicPr>
        <p:blipFill>
          <a:blip r:embed="rId3"/>
          <a:stretch>
            <a:fillRect/>
          </a:stretch>
        </p:blipFill>
        <p:spPr>
          <a:xfrm>
            <a:off x="7258812" y="2642616"/>
            <a:ext cx="3605784" cy="3605784"/>
          </a:xfrm>
          <a:prstGeom prst="rect">
            <a:avLst/>
          </a:prstGeom>
        </p:spPr>
      </p:pic>
      <p:pic>
        <p:nvPicPr>
          <p:cNvPr id="9" name="תמונה 8">
            <a:extLst>
              <a:ext uri="{FF2B5EF4-FFF2-40B4-BE49-F238E27FC236}">
                <a16:creationId xmlns:a16="http://schemas.microsoft.com/office/drawing/2014/main" id="{6AFFBCD6-554F-634B-1BCB-9B330C80F90F}"/>
              </a:ext>
            </a:extLst>
          </p:cNvPr>
          <p:cNvPicPr>
            <a:picLocks noChangeAspect="1"/>
          </p:cNvPicPr>
          <p:nvPr/>
        </p:nvPicPr>
        <p:blipFill>
          <a:blip r:embed="rId4"/>
          <a:stretch>
            <a:fillRect/>
          </a:stretch>
        </p:blipFill>
        <p:spPr>
          <a:xfrm>
            <a:off x="1327405" y="2642616"/>
            <a:ext cx="3605784" cy="3605784"/>
          </a:xfrm>
          <a:prstGeom prst="rect">
            <a:avLst/>
          </a:prstGeom>
        </p:spPr>
      </p:pic>
    </p:spTree>
    <p:extLst>
      <p:ext uri="{BB962C8B-B14F-4D97-AF65-F5344CB8AC3E}">
        <p14:creationId xmlns:p14="http://schemas.microsoft.com/office/powerpoint/2010/main" val="78222492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700326" y="273317"/>
            <a:ext cx="10902751" cy="831581"/>
          </a:xfrm>
        </p:spPr>
        <p:txBody>
          <a:bodyPr anchor="ctr">
            <a:normAutofit fontScale="90000"/>
          </a:bodyPr>
          <a:lstStyle/>
          <a:p>
            <a:r>
              <a:rPr lang="en-US" sz="5400" dirty="0">
                <a:latin typeface="Assistant ExtraLight" panose="00000300000000000000" pitchFamily="2" charset="-79"/>
                <a:cs typeface="Assistant ExtraLight" panose="00000300000000000000" pitchFamily="2" charset="-79"/>
              </a:rPr>
              <a:t>demonstration</a:t>
            </a:r>
            <a:endParaRPr lang="he-IL" sz="5400" dirty="0">
              <a:latin typeface="Assistant ExtraLight" panose="00000300000000000000" pitchFamily="2" charset="-79"/>
              <a:cs typeface="Assistant ExtraLight" panose="00000300000000000000" pitchFamily="2" charset="-79"/>
            </a:endParaRPr>
          </a:p>
        </p:txBody>
      </p:sp>
      <p:pic>
        <p:nvPicPr>
          <p:cNvPr id="51" name="תמונה 50">
            <a:extLst>
              <a:ext uri="{FF2B5EF4-FFF2-40B4-BE49-F238E27FC236}">
                <a16:creationId xmlns:a16="http://schemas.microsoft.com/office/drawing/2014/main" id="{BDE765F0-5EE6-BE59-B3EB-4F441613378B}"/>
              </a:ext>
            </a:extLst>
          </p:cNvPr>
          <p:cNvPicPr>
            <a:picLocks noChangeAspect="1"/>
          </p:cNvPicPr>
          <p:nvPr/>
        </p:nvPicPr>
        <p:blipFill>
          <a:blip r:embed="rId5"/>
          <a:stretch>
            <a:fillRect/>
          </a:stretch>
        </p:blipFill>
        <p:spPr>
          <a:xfrm>
            <a:off x="4391799" y="1067173"/>
            <a:ext cx="3534268" cy="200053"/>
          </a:xfrm>
          <a:prstGeom prst="rect">
            <a:avLst/>
          </a:prstGeom>
        </p:spPr>
      </p:pic>
      <p:pic>
        <p:nvPicPr>
          <p:cNvPr id="3" name="assistant project">
            <a:hlinkClick r:id="" action="ppaction://media"/>
            <a:extLst>
              <a:ext uri="{FF2B5EF4-FFF2-40B4-BE49-F238E27FC236}">
                <a16:creationId xmlns:a16="http://schemas.microsoft.com/office/drawing/2014/main" id="{6D65E440-0B18-4C13-746B-81528F2B3BAE}"/>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1617951" y="1484215"/>
            <a:ext cx="9067499" cy="5100468"/>
          </a:xfrm>
          <a:prstGeom prst="rect">
            <a:avLst/>
          </a:prstGeom>
        </p:spPr>
      </p:pic>
    </p:spTree>
    <p:extLst>
      <p:ext uri="{BB962C8B-B14F-4D97-AF65-F5344CB8AC3E}">
        <p14:creationId xmlns:p14="http://schemas.microsoft.com/office/powerpoint/2010/main" val="188671873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59334"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700326" y="273317"/>
            <a:ext cx="10902751" cy="831581"/>
          </a:xfrm>
        </p:spPr>
        <p:txBody>
          <a:bodyPr anchor="ctr">
            <a:normAutofit fontScale="90000"/>
          </a:bodyPr>
          <a:lstStyle/>
          <a:p>
            <a:r>
              <a:rPr lang="en-US" sz="5400" dirty="0">
                <a:latin typeface="Assistant ExtraLight" panose="00000300000000000000" pitchFamily="2" charset="-79"/>
                <a:cs typeface="Assistant ExtraLight" panose="00000300000000000000" pitchFamily="2" charset="-79"/>
              </a:rPr>
              <a:t>Project flow</a:t>
            </a:r>
            <a:endParaRPr lang="he-IL" sz="5400" dirty="0">
              <a:latin typeface="Assistant ExtraLight" panose="00000300000000000000" pitchFamily="2" charset="-79"/>
              <a:cs typeface="Assistant ExtraLight" panose="00000300000000000000" pitchFamily="2" charset="-79"/>
            </a:endParaRPr>
          </a:p>
        </p:txBody>
      </p:sp>
      <p:sp>
        <p:nvSpPr>
          <p:cNvPr id="3" name="מלבן 2">
            <a:extLst>
              <a:ext uri="{FF2B5EF4-FFF2-40B4-BE49-F238E27FC236}">
                <a16:creationId xmlns:a16="http://schemas.microsoft.com/office/drawing/2014/main" id="{C14F56B4-92F9-D3F8-9F18-E9732F8D93AE}"/>
              </a:ext>
            </a:extLst>
          </p:cNvPr>
          <p:cNvSpPr/>
          <p:nvPr/>
        </p:nvSpPr>
        <p:spPr>
          <a:xfrm>
            <a:off x="867664" y="3785615"/>
            <a:ext cx="1299464" cy="54864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Agency FB" panose="020B0503020202020204" pitchFamily="34" charset="0"/>
                <a:cs typeface="Assistant ExtraLight" panose="00000300000000000000" pitchFamily="2" charset="-79"/>
              </a:rPr>
              <a:t>User recording </a:t>
            </a:r>
            <a:endParaRPr lang="he-IL" dirty="0">
              <a:solidFill>
                <a:schemeClr val="tx1"/>
              </a:solidFill>
              <a:latin typeface="Agency FB" panose="020B0503020202020204" pitchFamily="34" charset="0"/>
              <a:cs typeface="Assistant ExtraLight" panose="00000300000000000000" pitchFamily="2" charset="-79"/>
            </a:endParaRPr>
          </a:p>
        </p:txBody>
      </p:sp>
      <p:sp>
        <p:nvSpPr>
          <p:cNvPr id="6" name="מלבן 5">
            <a:extLst>
              <a:ext uri="{FF2B5EF4-FFF2-40B4-BE49-F238E27FC236}">
                <a16:creationId xmlns:a16="http://schemas.microsoft.com/office/drawing/2014/main" id="{585F2B0F-4A4B-4799-7BC3-6951830820A0}"/>
              </a:ext>
            </a:extLst>
          </p:cNvPr>
          <p:cNvSpPr/>
          <p:nvPr/>
        </p:nvSpPr>
        <p:spPr>
          <a:xfrm>
            <a:off x="3616960" y="2813303"/>
            <a:ext cx="1299464" cy="54864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Agency FB" panose="020B0503020202020204" pitchFamily="34" charset="0"/>
                <a:cs typeface="Assistant ExtraLight" panose="00000300000000000000" pitchFamily="2" charset="-79"/>
              </a:rPr>
              <a:t>Pre-process</a:t>
            </a:r>
            <a:endParaRPr lang="he-IL" dirty="0">
              <a:solidFill>
                <a:schemeClr val="tx1"/>
              </a:solidFill>
              <a:latin typeface="Agency FB" panose="020B0503020202020204" pitchFamily="34" charset="0"/>
              <a:cs typeface="Assistant ExtraLight" panose="00000300000000000000" pitchFamily="2" charset="-79"/>
            </a:endParaRPr>
          </a:p>
        </p:txBody>
      </p:sp>
      <p:sp>
        <p:nvSpPr>
          <p:cNvPr id="8" name="מלבן 7">
            <a:extLst>
              <a:ext uri="{FF2B5EF4-FFF2-40B4-BE49-F238E27FC236}">
                <a16:creationId xmlns:a16="http://schemas.microsoft.com/office/drawing/2014/main" id="{3AF8CBD3-AF3B-1DB2-09EE-02FD3252ADF7}"/>
              </a:ext>
            </a:extLst>
          </p:cNvPr>
          <p:cNvSpPr/>
          <p:nvPr/>
        </p:nvSpPr>
        <p:spPr>
          <a:xfrm>
            <a:off x="3616960" y="4791456"/>
            <a:ext cx="1299464" cy="54864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Agency FB" panose="020B0503020202020204" pitchFamily="34" charset="0"/>
                <a:cs typeface="Assistant ExtraLight" panose="00000300000000000000" pitchFamily="2" charset="-79"/>
              </a:rPr>
              <a:t>Speech to Text</a:t>
            </a:r>
            <a:endParaRPr lang="he-IL" dirty="0">
              <a:solidFill>
                <a:schemeClr val="tx1"/>
              </a:solidFill>
              <a:latin typeface="Agency FB" panose="020B0503020202020204" pitchFamily="34" charset="0"/>
              <a:cs typeface="Assistant ExtraLight" panose="00000300000000000000" pitchFamily="2" charset="-79"/>
            </a:endParaRPr>
          </a:p>
        </p:txBody>
      </p:sp>
      <p:sp>
        <p:nvSpPr>
          <p:cNvPr id="9" name="מלבן 8">
            <a:extLst>
              <a:ext uri="{FF2B5EF4-FFF2-40B4-BE49-F238E27FC236}">
                <a16:creationId xmlns:a16="http://schemas.microsoft.com/office/drawing/2014/main" id="{14471A86-BA1E-3728-756E-B627AA1287D8}"/>
              </a:ext>
            </a:extLst>
          </p:cNvPr>
          <p:cNvSpPr/>
          <p:nvPr/>
        </p:nvSpPr>
        <p:spPr>
          <a:xfrm>
            <a:off x="5821170" y="2813302"/>
            <a:ext cx="1436119" cy="54864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Agency FB" panose="020B0503020202020204" pitchFamily="34" charset="0"/>
                <a:cs typeface="Assistant ExtraLight" panose="00000300000000000000" pitchFamily="2" charset="-79"/>
              </a:rPr>
              <a:t>Prediction </a:t>
            </a:r>
            <a:endParaRPr lang="he-IL" dirty="0">
              <a:solidFill>
                <a:schemeClr val="tx1"/>
              </a:solidFill>
              <a:latin typeface="Agency FB" panose="020B0503020202020204" pitchFamily="34" charset="0"/>
              <a:cs typeface="Assistant ExtraLight" panose="00000300000000000000" pitchFamily="2" charset="-79"/>
            </a:endParaRPr>
          </a:p>
        </p:txBody>
      </p:sp>
      <p:sp>
        <p:nvSpPr>
          <p:cNvPr id="10" name="מלבן 9">
            <a:extLst>
              <a:ext uri="{FF2B5EF4-FFF2-40B4-BE49-F238E27FC236}">
                <a16:creationId xmlns:a16="http://schemas.microsoft.com/office/drawing/2014/main" id="{445BF9B4-EEA8-8D89-681C-4B65C9DE01C9}"/>
              </a:ext>
            </a:extLst>
          </p:cNvPr>
          <p:cNvSpPr/>
          <p:nvPr/>
        </p:nvSpPr>
        <p:spPr>
          <a:xfrm>
            <a:off x="5752843" y="4791456"/>
            <a:ext cx="1504447" cy="54864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Agency FB" panose="020B0503020202020204" pitchFamily="34" charset="0"/>
                <a:cs typeface="Assistant ExtraLight" panose="00000300000000000000" pitchFamily="2" charset="-79"/>
              </a:rPr>
              <a:t>Getting response </a:t>
            </a:r>
            <a:r>
              <a:rPr lang="en-US" sz="1200" dirty="0">
                <a:solidFill>
                  <a:schemeClr val="tx1"/>
                </a:solidFill>
                <a:latin typeface="Agency FB" panose="020B0503020202020204" pitchFamily="34" charset="0"/>
                <a:cs typeface="Assistant ExtraLight" panose="00000300000000000000" pitchFamily="2" charset="-79"/>
              </a:rPr>
              <a:t>(Chat </a:t>
            </a:r>
            <a:r>
              <a:rPr lang="en-US" sz="1200" dirty="0" err="1">
                <a:solidFill>
                  <a:schemeClr val="tx1"/>
                </a:solidFill>
                <a:latin typeface="Agency FB" panose="020B0503020202020204" pitchFamily="34" charset="0"/>
                <a:cs typeface="Assistant ExtraLight" panose="00000300000000000000" pitchFamily="2" charset="-79"/>
              </a:rPr>
              <a:t>gpt</a:t>
            </a:r>
            <a:r>
              <a:rPr lang="en-US" sz="1200" dirty="0">
                <a:solidFill>
                  <a:schemeClr val="tx1"/>
                </a:solidFill>
                <a:latin typeface="Agency FB" panose="020B0503020202020204" pitchFamily="34" charset="0"/>
                <a:cs typeface="Assistant ExtraLight" panose="00000300000000000000" pitchFamily="2" charset="-79"/>
              </a:rPr>
              <a:t>)</a:t>
            </a:r>
            <a:endParaRPr lang="he-IL" dirty="0">
              <a:solidFill>
                <a:schemeClr val="tx1"/>
              </a:solidFill>
              <a:latin typeface="Agency FB" panose="020B0503020202020204" pitchFamily="34" charset="0"/>
              <a:cs typeface="Assistant ExtraLight" panose="00000300000000000000" pitchFamily="2" charset="-79"/>
            </a:endParaRPr>
          </a:p>
        </p:txBody>
      </p:sp>
      <p:sp>
        <p:nvSpPr>
          <p:cNvPr id="11" name="מלבן 10">
            <a:extLst>
              <a:ext uri="{FF2B5EF4-FFF2-40B4-BE49-F238E27FC236}">
                <a16:creationId xmlns:a16="http://schemas.microsoft.com/office/drawing/2014/main" id="{E8A89D0C-2B60-66E8-92C9-1748BB5CD6E9}"/>
              </a:ext>
            </a:extLst>
          </p:cNvPr>
          <p:cNvSpPr/>
          <p:nvPr/>
        </p:nvSpPr>
        <p:spPr>
          <a:xfrm>
            <a:off x="7926067" y="3648455"/>
            <a:ext cx="1504447" cy="54864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Agency FB" panose="020B0503020202020204" pitchFamily="34" charset="0"/>
                <a:cs typeface="Assistant ExtraLight" panose="00000300000000000000" pitchFamily="2" charset="-79"/>
              </a:rPr>
              <a:t>Text To Speech</a:t>
            </a:r>
            <a:br>
              <a:rPr lang="en-US" dirty="0">
                <a:solidFill>
                  <a:schemeClr val="tx1"/>
                </a:solidFill>
                <a:latin typeface="Agency FB" panose="020B0503020202020204" pitchFamily="34" charset="0"/>
                <a:cs typeface="Assistant ExtraLight" panose="00000300000000000000" pitchFamily="2" charset="-79"/>
              </a:rPr>
            </a:br>
            <a:r>
              <a:rPr lang="en-US" dirty="0">
                <a:solidFill>
                  <a:schemeClr val="tx1"/>
                </a:solidFill>
                <a:latin typeface="Agency FB" panose="020B0503020202020204" pitchFamily="34" charset="0"/>
                <a:cs typeface="Assistant ExtraLight" panose="00000300000000000000" pitchFamily="2" charset="-79"/>
              </a:rPr>
              <a:t>(google Api)</a:t>
            </a:r>
            <a:endParaRPr lang="he-IL" dirty="0">
              <a:solidFill>
                <a:schemeClr val="tx1"/>
              </a:solidFill>
              <a:latin typeface="Agency FB" panose="020B0503020202020204" pitchFamily="34" charset="0"/>
              <a:cs typeface="Assistant ExtraLight" panose="00000300000000000000" pitchFamily="2" charset="-79"/>
            </a:endParaRPr>
          </a:p>
        </p:txBody>
      </p:sp>
      <p:sp>
        <p:nvSpPr>
          <p:cNvPr id="12" name="מלבן 11">
            <a:extLst>
              <a:ext uri="{FF2B5EF4-FFF2-40B4-BE49-F238E27FC236}">
                <a16:creationId xmlns:a16="http://schemas.microsoft.com/office/drawing/2014/main" id="{4AB43611-3349-B79B-2FC4-AD64DD0C3DA8}"/>
              </a:ext>
            </a:extLst>
          </p:cNvPr>
          <p:cNvSpPr/>
          <p:nvPr/>
        </p:nvSpPr>
        <p:spPr>
          <a:xfrm>
            <a:off x="10033784" y="3648455"/>
            <a:ext cx="1504447" cy="54864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Agency FB" panose="020B0503020202020204" pitchFamily="34" charset="0"/>
                <a:cs typeface="Assistant ExtraLight" panose="00000300000000000000" pitchFamily="2" charset="-79"/>
              </a:rPr>
              <a:t>Assistant Response</a:t>
            </a:r>
            <a:endParaRPr lang="he-IL" dirty="0">
              <a:solidFill>
                <a:schemeClr val="tx1"/>
              </a:solidFill>
              <a:latin typeface="Agency FB" panose="020B0503020202020204" pitchFamily="34" charset="0"/>
              <a:cs typeface="Assistant ExtraLight" panose="00000300000000000000" pitchFamily="2" charset="-79"/>
            </a:endParaRPr>
          </a:p>
        </p:txBody>
      </p:sp>
      <p:cxnSp>
        <p:nvCxnSpPr>
          <p:cNvPr id="14" name="מחבר חץ ישר 13">
            <a:extLst>
              <a:ext uri="{FF2B5EF4-FFF2-40B4-BE49-F238E27FC236}">
                <a16:creationId xmlns:a16="http://schemas.microsoft.com/office/drawing/2014/main" id="{9D1076CB-296B-A079-5D0A-8105A15041A2}"/>
              </a:ext>
            </a:extLst>
          </p:cNvPr>
          <p:cNvCxnSpPr>
            <a:stCxn id="3" idx="3"/>
            <a:endCxn id="6" idx="1"/>
          </p:cNvCxnSpPr>
          <p:nvPr/>
        </p:nvCxnSpPr>
        <p:spPr>
          <a:xfrm flipV="1">
            <a:off x="2167128" y="3087624"/>
            <a:ext cx="1449832" cy="972312"/>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5" name="מחבר חץ ישר 14">
            <a:extLst>
              <a:ext uri="{FF2B5EF4-FFF2-40B4-BE49-F238E27FC236}">
                <a16:creationId xmlns:a16="http://schemas.microsoft.com/office/drawing/2014/main" id="{6CEC3E2C-87EE-C3F0-064D-7AB148F9C62D}"/>
              </a:ext>
            </a:extLst>
          </p:cNvPr>
          <p:cNvCxnSpPr>
            <a:cxnSpLocks/>
            <a:stCxn id="3" idx="3"/>
            <a:endCxn id="8" idx="1"/>
          </p:cNvCxnSpPr>
          <p:nvPr/>
        </p:nvCxnSpPr>
        <p:spPr>
          <a:xfrm>
            <a:off x="2167128" y="4059936"/>
            <a:ext cx="1449832" cy="100584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 name="מחבר חץ ישר 17">
            <a:extLst>
              <a:ext uri="{FF2B5EF4-FFF2-40B4-BE49-F238E27FC236}">
                <a16:creationId xmlns:a16="http://schemas.microsoft.com/office/drawing/2014/main" id="{59623D68-DC55-0305-D03B-6D61944CE1B4}"/>
              </a:ext>
            </a:extLst>
          </p:cNvPr>
          <p:cNvCxnSpPr>
            <a:cxnSpLocks/>
            <a:stCxn id="6" idx="3"/>
            <a:endCxn id="9" idx="1"/>
          </p:cNvCxnSpPr>
          <p:nvPr/>
        </p:nvCxnSpPr>
        <p:spPr>
          <a:xfrm flipV="1">
            <a:off x="4916424" y="3087623"/>
            <a:ext cx="904746" cy="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3" name="מחבר חץ ישר 22">
            <a:extLst>
              <a:ext uri="{FF2B5EF4-FFF2-40B4-BE49-F238E27FC236}">
                <a16:creationId xmlns:a16="http://schemas.microsoft.com/office/drawing/2014/main" id="{0FA88920-C6C9-5947-06D0-22EBDA2E9DBF}"/>
              </a:ext>
            </a:extLst>
          </p:cNvPr>
          <p:cNvCxnSpPr>
            <a:cxnSpLocks/>
            <a:stCxn id="9" idx="3"/>
            <a:endCxn id="11" idx="1"/>
          </p:cNvCxnSpPr>
          <p:nvPr/>
        </p:nvCxnSpPr>
        <p:spPr>
          <a:xfrm>
            <a:off x="7257289" y="3087623"/>
            <a:ext cx="668778" cy="835153"/>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6" name="מחבר חץ ישר 25">
            <a:extLst>
              <a:ext uri="{FF2B5EF4-FFF2-40B4-BE49-F238E27FC236}">
                <a16:creationId xmlns:a16="http://schemas.microsoft.com/office/drawing/2014/main" id="{968A3615-42CF-39ED-F8BF-478A905B4814}"/>
              </a:ext>
            </a:extLst>
          </p:cNvPr>
          <p:cNvCxnSpPr>
            <a:cxnSpLocks/>
            <a:stCxn id="8" idx="3"/>
            <a:endCxn id="10" idx="1"/>
          </p:cNvCxnSpPr>
          <p:nvPr/>
        </p:nvCxnSpPr>
        <p:spPr>
          <a:xfrm>
            <a:off x="4916424" y="5065777"/>
            <a:ext cx="836419"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מחבר חץ ישר 28">
            <a:extLst>
              <a:ext uri="{FF2B5EF4-FFF2-40B4-BE49-F238E27FC236}">
                <a16:creationId xmlns:a16="http://schemas.microsoft.com/office/drawing/2014/main" id="{373EFE60-7848-65D3-53FC-0A8790C1DE0B}"/>
              </a:ext>
            </a:extLst>
          </p:cNvPr>
          <p:cNvCxnSpPr>
            <a:cxnSpLocks/>
            <a:stCxn id="10" idx="3"/>
            <a:endCxn id="11" idx="1"/>
          </p:cNvCxnSpPr>
          <p:nvPr/>
        </p:nvCxnSpPr>
        <p:spPr>
          <a:xfrm flipV="1">
            <a:off x="7257290" y="3922776"/>
            <a:ext cx="668777" cy="114300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2" name="מחבר חץ ישר 31">
            <a:extLst>
              <a:ext uri="{FF2B5EF4-FFF2-40B4-BE49-F238E27FC236}">
                <a16:creationId xmlns:a16="http://schemas.microsoft.com/office/drawing/2014/main" id="{E6740DCF-9321-9985-B01C-A36D8F0BF9BE}"/>
              </a:ext>
            </a:extLst>
          </p:cNvPr>
          <p:cNvCxnSpPr>
            <a:cxnSpLocks/>
            <a:stCxn id="11" idx="3"/>
            <a:endCxn id="12" idx="1"/>
          </p:cNvCxnSpPr>
          <p:nvPr/>
        </p:nvCxnSpPr>
        <p:spPr>
          <a:xfrm>
            <a:off x="9430514" y="3922776"/>
            <a:ext cx="603270" cy="0"/>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8" name="מחבר: מעוקל 37">
            <a:extLst>
              <a:ext uri="{FF2B5EF4-FFF2-40B4-BE49-F238E27FC236}">
                <a16:creationId xmlns:a16="http://schemas.microsoft.com/office/drawing/2014/main" id="{DA009390-90B5-9327-EA57-6E7C6216E0BE}"/>
              </a:ext>
            </a:extLst>
          </p:cNvPr>
          <p:cNvCxnSpPr>
            <a:cxnSpLocks/>
          </p:cNvCxnSpPr>
          <p:nvPr/>
        </p:nvCxnSpPr>
        <p:spPr>
          <a:xfrm rot="5400000">
            <a:off x="6083122" y="-345771"/>
            <a:ext cx="137160" cy="9268612"/>
          </a:xfrm>
          <a:prstGeom prst="curvedConnector3">
            <a:avLst>
              <a:gd name="adj1" fmla="val 1546667"/>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41" name="מלבן 40">
            <a:extLst>
              <a:ext uri="{FF2B5EF4-FFF2-40B4-BE49-F238E27FC236}">
                <a16:creationId xmlns:a16="http://schemas.microsoft.com/office/drawing/2014/main" id="{D7935F72-9D72-F938-9161-5CCADEC3B419}"/>
              </a:ext>
            </a:extLst>
          </p:cNvPr>
          <p:cNvSpPr/>
          <p:nvPr/>
        </p:nvSpPr>
        <p:spPr>
          <a:xfrm>
            <a:off x="825424" y="2356103"/>
            <a:ext cx="1383944" cy="54864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Agency FB" panose="020B0503020202020204" pitchFamily="34" charset="0"/>
                <a:cs typeface="Assistant ExtraLight" panose="00000300000000000000" pitchFamily="2" charset="-79"/>
              </a:rPr>
              <a:t>Model training on existing data</a:t>
            </a:r>
            <a:endParaRPr lang="he-IL" dirty="0">
              <a:solidFill>
                <a:schemeClr val="tx1"/>
              </a:solidFill>
              <a:latin typeface="Agency FB" panose="020B0503020202020204" pitchFamily="34" charset="0"/>
              <a:cs typeface="Assistant ExtraLight" panose="00000300000000000000" pitchFamily="2" charset="-79"/>
            </a:endParaRPr>
          </a:p>
        </p:txBody>
      </p:sp>
      <p:sp>
        <p:nvSpPr>
          <p:cNvPr id="42" name="מלבן 41">
            <a:extLst>
              <a:ext uri="{FF2B5EF4-FFF2-40B4-BE49-F238E27FC236}">
                <a16:creationId xmlns:a16="http://schemas.microsoft.com/office/drawing/2014/main" id="{90DE892D-F8C3-28B8-25BF-CDF3BEC73D7C}"/>
              </a:ext>
            </a:extLst>
          </p:cNvPr>
          <p:cNvSpPr/>
          <p:nvPr/>
        </p:nvSpPr>
        <p:spPr>
          <a:xfrm>
            <a:off x="825424" y="1287778"/>
            <a:ext cx="1383944" cy="54864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dirty="0">
                <a:solidFill>
                  <a:schemeClr val="tx1"/>
                </a:solidFill>
                <a:latin typeface="Agency FB" panose="020B0503020202020204" pitchFamily="34" charset="0"/>
                <a:cs typeface="Assistant ExtraLight" panose="00000300000000000000" pitchFamily="2" charset="-79"/>
              </a:rPr>
              <a:t>Pre – process existing data</a:t>
            </a:r>
            <a:endParaRPr lang="he-IL" dirty="0">
              <a:solidFill>
                <a:schemeClr val="tx1"/>
              </a:solidFill>
              <a:latin typeface="Agency FB" panose="020B0503020202020204" pitchFamily="34" charset="0"/>
              <a:cs typeface="Assistant ExtraLight" panose="00000300000000000000" pitchFamily="2" charset="-79"/>
            </a:endParaRPr>
          </a:p>
        </p:txBody>
      </p:sp>
      <p:cxnSp>
        <p:nvCxnSpPr>
          <p:cNvPr id="43" name="מחבר חץ ישר 42">
            <a:extLst>
              <a:ext uri="{FF2B5EF4-FFF2-40B4-BE49-F238E27FC236}">
                <a16:creationId xmlns:a16="http://schemas.microsoft.com/office/drawing/2014/main" id="{41DB32B3-CF09-2BCF-997B-EBE2CDD32A37}"/>
              </a:ext>
            </a:extLst>
          </p:cNvPr>
          <p:cNvCxnSpPr>
            <a:cxnSpLocks/>
            <a:stCxn id="42" idx="2"/>
            <a:endCxn id="41" idx="0"/>
          </p:cNvCxnSpPr>
          <p:nvPr/>
        </p:nvCxnSpPr>
        <p:spPr>
          <a:xfrm>
            <a:off x="1517396" y="1836419"/>
            <a:ext cx="0" cy="519684"/>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7" name="מחבר חץ ישר 46">
            <a:extLst>
              <a:ext uri="{FF2B5EF4-FFF2-40B4-BE49-F238E27FC236}">
                <a16:creationId xmlns:a16="http://schemas.microsoft.com/office/drawing/2014/main" id="{986B77B1-9626-A47F-8C9A-DD1BB7C3BF6C}"/>
              </a:ext>
            </a:extLst>
          </p:cNvPr>
          <p:cNvCxnSpPr>
            <a:cxnSpLocks/>
            <a:stCxn id="41" idx="2"/>
            <a:endCxn id="3" idx="0"/>
          </p:cNvCxnSpPr>
          <p:nvPr/>
        </p:nvCxnSpPr>
        <p:spPr>
          <a:xfrm>
            <a:off x="1517396" y="2904744"/>
            <a:ext cx="0" cy="880871"/>
          </a:xfrm>
          <a:prstGeom prst="straightConnector1">
            <a:avLst/>
          </a:prstGeom>
          <a:ln>
            <a:solidFill>
              <a:schemeClr val="tx1"/>
            </a:solidFill>
            <a:tailEnd type="triangle"/>
          </a:ln>
        </p:spPr>
        <p:style>
          <a:lnRef idx="2">
            <a:schemeClr val="accent1"/>
          </a:lnRef>
          <a:fillRef idx="0">
            <a:schemeClr val="accent1"/>
          </a:fillRef>
          <a:effectRef idx="1">
            <a:schemeClr val="accent1"/>
          </a:effectRef>
          <a:fontRef idx="minor">
            <a:schemeClr val="tx1"/>
          </a:fontRef>
        </p:style>
      </p:cxnSp>
      <p:pic>
        <p:nvPicPr>
          <p:cNvPr id="51" name="תמונה 50">
            <a:extLst>
              <a:ext uri="{FF2B5EF4-FFF2-40B4-BE49-F238E27FC236}">
                <a16:creationId xmlns:a16="http://schemas.microsoft.com/office/drawing/2014/main" id="{BDE765F0-5EE6-BE59-B3EB-4F441613378B}"/>
              </a:ext>
            </a:extLst>
          </p:cNvPr>
          <p:cNvPicPr>
            <a:picLocks noChangeAspect="1"/>
          </p:cNvPicPr>
          <p:nvPr/>
        </p:nvPicPr>
        <p:blipFill>
          <a:blip r:embed="rId3"/>
          <a:stretch>
            <a:fillRect/>
          </a:stretch>
        </p:blipFill>
        <p:spPr>
          <a:xfrm>
            <a:off x="4391799" y="1067173"/>
            <a:ext cx="3534268" cy="200053"/>
          </a:xfrm>
          <a:prstGeom prst="rect">
            <a:avLst/>
          </a:prstGeom>
        </p:spPr>
      </p:pic>
    </p:spTree>
    <p:extLst>
      <p:ext uri="{BB962C8B-B14F-4D97-AF65-F5344CB8AC3E}">
        <p14:creationId xmlns:p14="http://schemas.microsoft.com/office/powerpoint/2010/main" val="188020565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700326" y="273317"/>
            <a:ext cx="10902751" cy="831581"/>
          </a:xfrm>
        </p:spPr>
        <p:txBody>
          <a:bodyPr anchor="ctr">
            <a:normAutofit fontScale="90000"/>
          </a:bodyPr>
          <a:lstStyle/>
          <a:p>
            <a:r>
              <a:rPr lang="en-US" sz="5400" dirty="0">
                <a:latin typeface="Assistant ExtraLight" panose="00000300000000000000" pitchFamily="2" charset="-79"/>
                <a:cs typeface="Assistant ExtraLight" panose="00000300000000000000" pitchFamily="2" charset="-79"/>
              </a:rPr>
              <a:t>Data</a:t>
            </a:r>
            <a:endParaRPr lang="he-IL" sz="5400" dirty="0">
              <a:latin typeface="Assistant ExtraLight" panose="00000300000000000000" pitchFamily="2" charset="-79"/>
              <a:cs typeface="Assistant ExtraLight" panose="00000300000000000000" pitchFamily="2" charset="-79"/>
            </a:endParaRPr>
          </a:p>
        </p:txBody>
      </p:sp>
      <p:pic>
        <p:nvPicPr>
          <p:cNvPr id="51" name="תמונה 50">
            <a:extLst>
              <a:ext uri="{FF2B5EF4-FFF2-40B4-BE49-F238E27FC236}">
                <a16:creationId xmlns:a16="http://schemas.microsoft.com/office/drawing/2014/main" id="{BDE765F0-5EE6-BE59-B3EB-4F441613378B}"/>
              </a:ext>
            </a:extLst>
          </p:cNvPr>
          <p:cNvPicPr>
            <a:picLocks noChangeAspect="1"/>
          </p:cNvPicPr>
          <p:nvPr/>
        </p:nvPicPr>
        <p:blipFill>
          <a:blip r:embed="rId3"/>
          <a:stretch>
            <a:fillRect/>
          </a:stretch>
        </p:blipFill>
        <p:spPr>
          <a:xfrm>
            <a:off x="4391799" y="1067173"/>
            <a:ext cx="3534268" cy="200053"/>
          </a:xfrm>
          <a:prstGeom prst="rect">
            <a:avLst/>
          </a:prstGeom>
        </p:spPr>
      </p:pic>
      <p:sp>
        <p:nvSpPr>
          <p:cNvPr id="7" name="מלבן 6">
            <a:extLst>
              <a:ext uri="{FF2B5EF4-FFF2-40B4-BE49-F238E27FC236}">
                <a16:creationId xmlns:a16="http://schemas.microsoft.com/office/drawing/2014/main" id="{88AADF86-6CB5-4438-0FB5-6F16A9A756DF}"/>
              </a:ext>
            </a:extLst>
          </p:cNvPr>
          <p:cNvSpPr/>
          <p:nvPr/>
        </p:nvSpPr>
        <p:spPr>
          <a:xfrm>
            <a:off x="845918" y="1426176"/>
            <a:ext cx="3534268" cy="475488"/>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My data</a:t>
            </a:r>
            <a:endParaRPr lang="he-IL" sz="2400" b="1" dirty="0">
              <a:solidFill>
                <a:schemeClr val="tx1"/>
              </a:solidFill>
              <a:latin typeface="Agency FB" panose="020B0503020202020204" pitchFamily="34" charset="0"/>
              <a:cs typeface="Assistant ExtraLight" panose="00000300000000000000" pitchFamily="2" charset="-79"/>
            </a:endParaRPr>
          </a:p>
        </p:txBody>
      </p:sp>
      <p:grpSp>
        <p:nvGrpSpPr>
          <p:cNvPr id="25" name="קבוצה 24">
            <a:extLst>
              <a:ext uri="{FF2B5EF4-FFF2-40B4-BE49-F238E27FC236}">
                <a16:creationId xmlns:a16="http://schemas.microsoft.com/office/drawing/2014/main" id="{2BF25D56-E8CD-3F93-D5FA-6DC90B148893}"/>
              </a:ext>
            </a:extLst>
          </p:cNvPr>
          <p:cNvGrpSpPr/>
          <p:nvPr/>
        </p:nvGrpSpPr>
        <p:grpSpPr>
          <a:xfrm>
            <a:off x="845918" y="1989492"/>
            <a:ext cx="3534268" cy="1410672"/>
            <a:chOff x="1031888" y="2429808"/>
            <a:chExt cx="3210928" cy="1179962"/>
          </a:xfrm>
        </p:grpSpPr>
        <p:sp>
          <p:nvSpPr>
            <p:cNvPr id="5" name="מלבן 4">
              <a:extLst>
                <a:ext uri="{FF2B5EF4-FFF2-40B4-BE49-F238E27FC236}">
                  <a16:creationId xmlns:a16="http://schemas.microsoft.com/office/drawing/2014/main" id="{55A98B9C-7D65-9A01-EA65-7BAD88F2BC4C}"/>
                </a:ext>
              </a:extLst>
            </p:cNvPr>
            <p:cNvSpPr/>
            <p:nvPr/>
          </p:nvSpPr>
          <p:spPr>
            <a:xfrm>
              <a:off x="1598816" y="2429808"/>
              <a:ext cx="2644000"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150 whisper/quiet talking records</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17" name="מלבן 16">
              <a:extLst>
                <a:ext uri="{FF2B5EF4-FFF2-40B4-BE49-F238E27FC236}">
                  <a16:creationId xmlns:a16="http://schemas.microsoft.com/office/drawing/2014/main" id="{43C4ED65-F52C-1982-A52D-436E961058D1}"/>
                </a:ext>
              </a:extLst>
            </p:cNvPr>
            <p:cNvSpPr/>
            <p:nvPr/>
          </p:nvSpPr>
          <p:spPr>
            <a:xfrm>
              <a:off x="1031888" y="2429808"/>
              <a:ext cx="476872"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1</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19" name="מלבן 18">
              <a:extLst>
                <a:ext uri="{FF2B5EF4-FFF2-40B4-BE49-F238E27FC236}">
                  <a16:creationId xmlns:a16="http://schemas.microsoft.com/office/drawing/2014/main" id="{F0BF4BED-C573-3E46-2D95-DDBFD6889227}"/>
                </a:ext>
              </a:extLst>
            </p:cNvPr>
            <p:cNvSpPr/>
            <p:nvPr/>
          </p:nvSpPr>
          <p:spPr>
            <a:xfrm>
              <a:off x="1031888" y="2853058"/>
              <a:ext cx="476872"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2</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20" name="מלבן 19">
              <a:extLst>
                <a:ext uri="{FF2B5EF4-FFF2-40B4-BE49-F238E27FC236}">
                  <a16:creationId xmlns:a16="http://schemas.microsoft.com/office/drawing/2014/main" id="{C2DE3960-4590-02A8-5288-E495E14A4E50}"/>
                </a:ext>
              </a:extLst>
            </p:cNvPr>
            <p:cNvSpPr/>
            <p:nvPr/>
          </p:nvSpPr>
          <p:spPr>
            <a:xfrm>
              <a:off x="1031888" y="3276308"/>
              <a:ext cx="476872"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3</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21" name="מלבן 20">
              <a:extLst>
                <a:ext uri="{FF2B5EF4-FFF2-40B4-BE49-F238E27FC236}">
                  <a16:creationId xmlns:a16="http://schemas.microsoft.com/office/drawing/2014/main" id="{5DB99B3C-9849-E3DA-0AF9-EFD77A21307D}"/>
                </a:ext>
              </a:extLst>
            </p:cNvPr>
            <p:cNvSpPr/>
            <p:nvPr/>
          </p:nvSpPr>
          <p:spPr>
            <a:xfrm>
              <a:off x="1598816" y="2848827"/>
              <a:ext cx="2644000"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150 regular talking records</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22" name="מלבן 21">
              <a:extLst>
                <a:ext uri="{FF2B5EF4-FFF2-40B4-BE49-F238E27FC236}">
                  <a16:creationId xmlns:a16="http://schemas.microsoft.com/office/drawing/2014/main" id="{00D7204C-064C-BD6A-11C8-EFCC76976BFD}"/>
                </a:ext>
              </a:extLst>
            </p:cNvPr>
            <p:cNvSpPr/>
            <p:nvPr/>
          </p:nvSpPr>
          <p:spPr>
            <a:xfrm>
              <a:off x="1598816" y="3279825"/>
              <a:ext cx="2644000"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150 loud talking records</a:t>
              </a:r>
              <a:endParaRPr lang="he-IL" sz="2000" dirty="0">
                <a:solidFill>
                  <a:schemeClr val="tx1"/>
                </a:solidFill>
                <a:latin typeface="Agency FB" panose="020B0503020202020204" pitchFamily="34" charset="0"/>
                <a:cs typeface="Assistant ExtraLight" panose="00000300000000000000" pitchFamily="2" charset="-79"/>
              </a:endParaRPr>
            </a:p>
          </p:txBody>
        </p:sp>
      </p:grpSp>
      <p:sp>
        <p:nvSpPr>
          <p:cNvPr id="24" name="מלבן 23">
            <a:extLst>
              <a:ext uri="{FF2B5EF4-FFF2-40B4-BE49-F238E27FC236}">
                <a16:creationId xmlns:a16="http://schemas.microsoft.com/office/drawing/2014/main" id="{FCBE133F-06A6-6659-77CB-322A2D6CACD2}"/>
              </a:ext>
            </a:extLst>
          </p:cNvPr>
          <p:cNvSpPr/>
          <p:nvPr/>
        </p:nvSpPr>
        <p:spPr>
          <a:xfrm>
            <a:off x="845918" y="3507507"/>
            <a:ext cx="3534268" cy="394457"/>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b="1" dirty="0">
                <a:solidFill>
                  <a:schemeClr val="tx1"/>
                </a:solidFill>
                <a:latin typeface="Agency FB" panose="020B0503020202020204" pitchFamily="34" charset="0"/>
                <a:cs typeface="Assistant ExtraLight" panose="00000300000000000000" pitchFamily="2" charset="-79"/>
              </a:rPr>
              <a:t>Total of 450 records</a:t>
            </a:r>
            <a:endParaRPr lang="he-IL" b="1" dirty="0">
              <a:solidFill>
                <a:schemeClr val="tx1"/>
              </a:solidFill>
              <a:latin typeface="Agency FB" panose="020B0503020202020204" pitchFamily="34" charset="0"/>
              <a:cs typeface="Assistant ExtraLight" panose="00000300000000000000" pitchFamily="2" charset="-79"/>
            </a:endParaRPr>
          </a:p>
        </p:txBody>
      </p:sp>
      <p:sp>
        <p:nvSpPr>
          <p:cNvPr id="27" name="מלבן 26">
            <a:extLst>
              <a:ext uri="{FF2B5EF4-FFF2-40B4-BE49-F238E27FC236}">
                <a16:creationId xmlns:a16="http://schemas.microsoft.com/office/drawing/2014/main" id="{D4D3F8FD-69BE-AB5B-379F-B68B75CF599A}"/>
              </a:ext>
            </a:extLst>
          </p:cNvPr>
          <p:cNvSpPr/>
          <p:nvPr/>
        </p:nvSpPr>
        <p:spPr>
          <a:xfrm>
            <a:off x="7648438" y="1427877"/>
            <a:ext cx="3954640" cy="475488"/>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Pre - process</a:t>
            </a:r>
            <a:endParaRPr lang="he-IL" sz="2400" b="1" dirty="0">
              <a:solidFill>
                <a:schemeClr val="tx1"/>
              </a:solidFill>
              <a:latin typeface="Agency FB" panose="020B0503020202020204" pitchFamily="34" charset="0"/>
              <a:cs typeface="Assistant ExtraLight" panose="00000300000000000000" pitchFamily="2" charset="-79"/>
            </a:endParaRPr>
          </a:p>
        </p:txBody>
      </p:sp>
      <p:grpSp>
        <p:nvGrpSpPr>
          <p:cNvPr id="28" name="קבוצה 27">
            <a:extLst>
              <a:ext uri="{FF2B5EF4-FFF2-40B4-BE49-F238E27FC236}">
                <a16:creationId xmlns:a16="http://schemas.microsoft.com/office/drawing/2014/main" id="{DE282A69-7BC9-DC51-6B43-093E2FD16785}"/>
              </a:ext>
            </a:extLst>
          </p:cNvPr>
          <p:cNvGrpSpPr/>
          <p:nvPr/>
        </p:nvGrpSpPr>
        <p:grpSpPr>
          <a:xfrm>
            <a:off x="7648438" y="1991193"/>
            <a:ext cx="3954641" cy="1410672"/>
            <a:chOff x="1031888" y="2429808"/>
            <a:chExt cx="3592842" cy="1179962"/>
          </a:xfrm>
        </p:grpSpPr>
        <p:sp>
          <p:nvSpPr>
            <p:cNvPr id="30" name="מלבן 29">
              <a:extLst>
                <a:ext uri="{FF2B5EF4-FFF2-40B4-BE49-F238E27FC236}">
                  <a16:creationId xmlns:a16="http://schemas.microsoft.com/office/drawing/2014/main" id="{98DDBE1A-BC62-0ADB-7335-968E1241DF76}"/>
                </a:ext>
              </a:extLst>
            </p:cNvPr>
            <p:cNvSpPr/>
            <p:nvPr/>
          </p:nvSpPr>
          <p:spPr>
            <a:xfrm>
              <a:off x="1598816" y="2429809"/>
              <a:ext cx="3025913" cy="329232"/>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Load audio as his original sample rate</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31" name="מלבן 30">
              <a:extLst>
                <a:ext uri="{FF2B5EF4-FFF2-40B4-BE49-F238E27FC236}">
                  <a16:creationId xmlns:a16="http://schemas.microsoft.com/office/drawing/2014/main" id="{72703B7D-BEB9-5F4F-FCF5-BDEC8F9A313A}"/>
                </a:ext>
              </a:extLst>
            </p:cNvPr>
            <p:cNvSpPr/>
            <p:nvPr/>
          </p:nvSpPr>
          <p:spPr>
            <a:xfrm>
              <a:off x="1031888" y="2429808"/>
              <a:ext cx="476872"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1</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33" name="מלבן 32">
              <a:extLst>
                <a:ext uri="{FF2B5EF4-FFF2-40B4-BE49-F238E27FC236}">
                  <a16:creationId xmlns:a16="http://schemas.microsoft.com/office/drawing/2014/main" id="{27EEE367-9521-D6AB-5F9C-F186A9029819}"/>
                </a:ext>
              </a:extLst>
            </p:cNvPr>
            <p:cNvSpPr/>
            <p:nvPr/>
          </p:nvSpPr>
          <p:spPr>
            <a:xfrm>
              <a:off x="1031888" y="2853058"/>
              <a:ext cx="476872"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2</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34" name="מלבן 33">
              <a:extLst>
                <a:ext uri="{FF2B5EF4-FFF2-40B4-BE49-F238E27FC236}">
                  <a16:creationId xmlns:a16="http://schemas.microsoft.com/office/drawing/2014/main" id="{07D751EC-5F52-F6C8-9257-680FF80F6CFE}"/>
                </a:ext>
              </a:extLst>
            </p:cNvPr>
            <p:cNvSpPr/>
            <p:nvPr/>
          </p:nvSpPr>
          <p:spPr>
            <a:xfrm>
              <a:off x="1031888" y="3276308"/>
              <a:ext cx="476872"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3</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35" name="מלבן 34">
              <a:extLst>
                <a:ext uri="{FF2B5EF4-FFF2-40B4-BE49-F238E27FC236}">
                  <a16:creationId xmlns:a16="http://schemas.microsoft.com/office/drawing/2014/main" id="{059E307F-3A9C-82CE-72AA-CC1D1E1A2D46}"/>
                </a:ext>
              </a:extLst>
            </p:cNvPr>
            <p:cNvSpPr/>
            <p:nvPr/>
          </p:nvSpPr>
          <p:spPr>
            <a:xfrm>
              <a:off x="1598816" y="2848827"/>
              <a:ext cx="3025913"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Computes the MFCCs from the audio</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36" name="מלבן 35">
              <a:extLst>
                <a:ext uri="{FF2B5EF4-FFF2-40B4-BE49-F238E27FC236}">
                  <a16:creationId xmlns:a16="http://schemas.microsoft.com/office/drawing/2014/main" id="{9CE55CB6-B10E-C9C8-3AD4-4E4A4BA212E0}"/>
                </a:ext>
              </a:extLst>
            </p:cNvPr>
            <p:cNvSpPr/>
            <p:nvPr/>
          </p:nvSpPr>
          <p:spPr>
            <a:xfrm>
              <a:off x="1598817" y="3279825"/>
              <a:ext cx="3025913" cy="32994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Calculates the spectral contrast </a:t>
              </a:r>
              <a:endParaRPr lang="he-IL" sz="2000" dirty="0">
                <a:solidFill>
                  <a:schemeClr val="tx1"/>
                </a:solidFill>
                <a:latin typeface="Agency FB" panose="020B0503020202020204" pitchFamily="34" charset="0"/>
                <a:cs typeface="Assistant ExtraLight" panose="00000300000000000000" pitchFamily="2" charset="-79"/>
              </a:endParaRPr>
            </a:p>
          </p:txBody>
        </p:sp>
      </p:grpSp>
      <p:sp>
        <p:nvSpPr>
          <p:cNvPr id="39" name="מלבן 38">
            <a:extLst>
              <a:ext uri="{FF2B5EF4-FFF2-40B4-BE49-F238E27FC236}">
                <a16:creationId xmlns:a16="http://schemas.microsoft.com/office/drawing/2014/main" id="{279413D7-B964-5D9A-1654-77985EE5F724}"/>
              </a:ext>
            </a:extLst>
          </p:cNvPr>
          <p:cNvSpPr/>
          <p:nvPr/>
        </p:nvSpPr>
        <p:spPr>
          <a:xfrm>
            <a:off x="8272456" y="3481078"/>
            <a:ext cx="3330622" cy="394457"/>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compute the mean of the features</a:t>
            </a:r>
            <a:endParaRPr lang="he-IL" sz="2000" dirty="0">
              <a:solidFill>
                <a:schemeClr val="tx1"/>
              </a:solidFill>
              <a:latin typeface="Agency FB" panose="020B0503020202020204" pitchFamily="34" charset="0"/>
              <a:cs typeface="Assistant ExtraLight" panose="00000300000000000000" pitchFamily="2" charset="-79"/>
            </a:endParaRPr>
          </a:p>
        </p:txBody>
      </p:sp>
      <p:sp>
        <p:nvSpPr>
          <p:cNvPr id="40" name="מלבן 39">
            <a:extLst>
              <a:ext uri="{FF2B5EF4-FFF2-40B4-BE49-F238E27FC236}">
                <a16:creationId xmlns:a16="http://schemas.microsoft.com/office/drawing/2014/main" id="{C59CC270-B6FE-5EFA-310C-A1902B6C1D9E}"/>
              </a:ext>
            </a:extLst>
          </p:cNvPr>
          <p:cNvSpPr/>
          <p:nvPr/>
        </p:nvSpPr>
        <p:spPr>
          <a:xfrm>
            <a:off x="7648437" y="3481078"/>
            <a:ext cx="524893" cy="394457"/>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3</a:t>
            </a:r>
            <a:endParaRPr lang="he-IL" sz="2000" dirty="0">
              <a:solidFill>
                <a:schemeClr val="tx1"/>
              </a:solidFill>
              <a:latin typeface="Agency FB" panose="020B0503020202020204" pitchFamily="34" charset="0"/>
              <a:cs typeface="Assistant ExtraLight" panose="00000300000000000000" pitchFamily="2" charset="-79"/>
            </a:endParaRPr>
          </a:p>
        </p:txBody>
      </p:sp>
      <p:graphicFrame>
        <p:nvGraphicFramePr>
          <p:cNvPr id="44" name="טבלה 43">
            <a:extLst>
              <a:ext uri="{FF2B5EF4-FFF2-40B4-BE49-F238E27FC236}">
                <a16:creationId xmlns:a16="http://schemas.microsoft.com/office/drawing/2014/main" id="{C6B316E5-F78D-B3DE-4E15-A0CF11594717}"/>
              </a:ext>
            </a:extLst>
          </p:cNvPr>
          <p:cNvGraphicFramePr>
            <a:graphicFrameLocks noGrp="1"/>
          </p:cNvGraphicFramePr>
          <p:nvPr>
            <p:extLst>
              <p:ext uri="{D42A27DB-BD31-4B8C-83A1-F6EECF244321}">
                <p14:modId xmlns:p14="http://schemas.microsoft.com/office/powerpoint/2010/main" val="1177819287"/>
              </p:ext>
            </p:extLst>
          </p:nvPr>
        </p:nvGraphicFramePr>
        <p:xfrm>
          <a:off x="1006289" y="5649830"/>
          <a:ext cx="10305288" cy="1005840"/>
        </p:xfrm>
        <a:graphic>
          <a:graphicData uri="http://schemas.openxmlformats.org/drawingml/2006/table">
            <a:tbl>
              <a:tblPr/>
              <a:tblGrid>
                <a:gridCol w="1288161">
                  <a:extLst>
                    <a:ext uri="{9D8B030D-6E8A-4147-A177-3AD203B41FA5}">
                      <a16:colId xmlns:a16="http://schemas.microsoft.com/office/drawing/2014/main" val="2654696877"/>
                    </a:ext>
                  </a:extLst>
                </a:gridCol>
                <a:gridCol w="1288161">
                  <a:extLst>
                    <a:ext uri="{9D8B030D-6E8A-4147-A177-3AD203B41FA5}">
                      <a16:colId xmlns:a16="http://schemas.microsoft.com/office/drawing/2014/main" val="2719022307"/>
                    </a:ext>
                  </a:extLst>
                </a:gridCol>
                <a:gridCol w="1288161">
                  <a:extLst>
                    <a:ext uri="{9D8B030D-6E8A-4147-A177-3AD203B41FA5}">
                      <a16:colId xmlns:a16="http://schemas.microsoft.com/office/drawing/2014/main" val="3647240649"/>
                    </a:ext>
                  </a:extLst>
                </a:gridCol>
                <a:gridCol w="1288161">
                  <a:extLst>
                    <a:ext uri="{9D8B030D-6E8A-4147-A177-3AD203B41FA5}">
                      <a16:colId xmlns:a16="http://schemas.microsoft.com/office/drawing/2014/main" val="1567683628"/>
                    </a:ext>
                  </a:extLst>
                </a:gridCol>
                <a:gridCol w="1288161">
                  <a:extLst>
                    <a:ext uri="{9D8B030D-6E8A-4147-A177-3AD203B41FA5}">
                      <a16:colId xmlns:a16="http://schemas.microsoft.com/office/drawing/2014/main" val="3579821089"/>
                    </a:ext>
                  </a:extLst>
                </a:gridCol>
                <a:gridCol w="1288161">
                  <a:extLst>
                    <a:ext uri="{9D8B030D-6E8A-4147-A177-3AD203B41FA5}">
                      <a16:colId xmlns:a16="http://schemas.microsoft.com/office/drawing/2014/main" val="4065719483"/>
                    </a:ext>
                  </a:extLst>
                </a:gridCol>
                <a:gridCol w="1288161">
                  <a:extLst>
                    <a:ext uri="{9D8B030D-6E8A-4147-A177-3AD203B41FA5}">
                      <a16:colId xmlns:a16="http://schemas.microsoft.com/office/drawing/2014/main" val="2782143103"/>
                    </a:ext>
                  </a:extLst>
                </a:gridCol>
                <a:gridCol w="1288161">
                  <a:extLst>
                    <a:ext uri="{9D8B030D-6E8A-4147-A177-3AD203B41FA5}">
                      <a16:colId xmlns:a16="http://schemas.microsoft.com/office/drawing/2014/main" val="3753284192"/>
                    </a:ext>
                  </a:extLst>
                </a:gridCol>
              </a:tblGrid>
              <a:tr h="439777">
                <a:tc>
                  <a:txBody>
                    <a:bodyPr/>
                    <a:lstStyle/>
                    <a:p>
                      <a:r>
                        <a:rPr lang="en-US" dirty="0"/>
                        <a:t>Audio File</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MFCC_1_mean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t>MFCC_2_mean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he-IL"/>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a:t>MFCC_40_mean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Contrast_1_mean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he-IL"/>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en-US" dirty="0"/>
                        <a:t>Contrast_7_mean</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775311071"/>
                  </a:ext>
                </a:extLst>
              </a:tr>
              <a:tr h="251301">
                <a:tc>
                  <a:txBody>
                    <a:bodyPr/>
                    <a:lstStyle/>
                    <a:p>
                      <a:r>
                        <a:rPr lang="en-US"/>
                        <a:t>File1.wav</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he-IL"/>
                        <a:t>-350.23</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he-IL"/>
                        <a:t>150.45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he-IL"/>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he-IL"/>
                        <a:t>0.55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he-IL"/>
                        <a:t>20.65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he-IL"/>
                        <a:t>...</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tc>
                  <a:txBody>
                    <a:bodyPr/>
                    <a:lstStyle/>
                    <a:p>
                      <a:r>
                        <a:rPr lang="he-IL" dirty="0"/>
                        <a:t>18.55</a:t>
                      </a:r>
                    </a:p>
                  </a:txBody>
                  <a:tcPr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3681499156"/>
                  </a:ext>
                </a:extLst>
              </a:tr>
            </a:tbl>
          </a:graphicData>
        </a:graphic>
      </p:graphicFrame>
      <p:sp>
        <p:nvSpPr>
          <p:cNvPr id="46" name="מלבן 45">
            <a:extLst>
              <a:ext uri="{FF2B5EF4-FFF2-40B4-BE49-F238E27FC236}">
                <a16:creationId xmlns:a16="http://schemas.microsoft.com/office/drawing/2014/main" id="{D65CD38C-50F5-B227-AE64-139FA8DA3106}"/>
              </a:ext>
            </a:extLst>
          </p:cNvPr>
          <p:cNvSpPr/>
          <p:nvPr/>
        </p:nvSpPr>
        <p:spPr>
          <a:xfrm>
            <a:off x="4163199" y="5144707"/>
            <a:ext cx="4441305" cy="307523"/>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dirty="0">
                <a:solidFill>
                  <a:schemeClr val="tx1"/>
                </a:solidFill>
                <a:latin typeface="Agency FB" panose="020B0503020202020204" pitchFamily="34" charset="0"/>
                <a:cs typeface="Assistant ExtraLight" panose="00000300000000000000" pitchFamily="2" charset="-79"/>
              </a:rPr>
              <a:t>Example of the table after pre - process</a:t>
            </a:r>
            <a:endParaRPr lang="he-IL" sz="2400" dirty="0">
              <a:solidFill>
                <a:schemeClr val="tx1"/>
              </a:solidFill>
              <a:latin typeface="Agency FB" panose="020B0503020202020204" pitchFamily="34" charset="0"/>
              <a:cs typeface="Assistant ExtraLight" panose="00000300000000000000" pitchFamily="2" charset="-79"/>
            </a:endParaRPr>
          </a:p>
        </p:txBody>
      </p:sp>
      <p:sp>
        <p:nvSpPr>
          <p:cNvPr id="49" name="מלבן 48">
            <a:extLst>
              <a:ext uri="{FF2B5EF4-FFF2-40B4-BE49-F238E27FC236}">
                <a16:creationId xmlns:a16="http://schemas.microsoft.com/office/drawing/2014/main" id="{1D18F577-5B9B-F103-2AD8-BDBA9924BCC8}"/>
              </a:ext>
            </a:extLst>
          </p:cNvPr>
          <p:cNvSpPr/>
          <p:nvPr/>
        </p:nvSpPr>
        <p:spPr>
          <a:xfrm>
            <a:off x="7648437" y="3954155"/>
            <a:ext cx="3954640" cy="394457"/>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b="1" dirty="0">
                <a:solidFill>
                  <a:schemeClr val="tx1"/>
                </a:solidFill>
                <a:latin typeface="Agency FB" panose="020B0503020202020204" pitchFamily="34" charset="0"/>
                <a:cs typeface="Assistant ExtraLight" panose="00000300000000000000" pitchFamily="2" charset="-79"/>
              </a:rPr>
              <a:t>40 columns of MFCC, 7 Columns of Contrast</a:t>
            </a:r>
            <a:endParaRPr lang="he-IL" b="1" dirty="0">
              <a:solidFill>
                <a:schemeClr val="tx1"/>
              </a:solidFill>
              <a:latin typeface="Agency FB" panose="020B0503020202020204" pitchFamily="34" charset="0"/>
              <a:cs typeface="Assistant ExtraLight" panose="00000300000000000000" pitchFamily="2" charset="-79"/>
            </a:endParaRPr>
          </a:p>
        </p:txBody>
      </p:sp>
      <p:sp>
        <p:nvSpPr>
          <p:cNvPr id="3" name="מלבן 2">
            <a:hlinkClick r:id="rId4" action="ppaction://hlinksldjump"/>
            <a:extLst>
              <a:ext uri="{FF2B5EF4-FFF2-40B4-BE49-F238E27FC236}">
                <a16:creationId xmlns:a16="http://schemas.microsoft.com/office/drawing/2014/main" id="{712DE4D0-A699-9D71-B6B8-3303F0E5AEAE}"/>
              </a:ext>
            </a:extLst>
          </p:cNvPr>
          <p:cNvSpPr/>
          <p:nvPr/>
        </p:nvSpPr>
        <p:spPr>
          <a:xfrm>
            <a:off x="7660421" y="4461133"/>
            <a:ext cx="1812763" cy="485973"/>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600" b="1" dirty="0">
                <a:solidFill>
                  <a:schemeClr val="tx1"/>
                </a:solidFill>
                <a:latin typeface="Agency FB" panose="020B0503020202020204" pitchFamily="34" charset="0"/>
                <a:cs typeface="Assistant ExtraLight" panose="00000300000000000000" pitchFamily="2" charset="-79"/>
              </a:rPr>
              <a:t>MFCC</a:t>
            </a:r>
          </a:p>
          <a:p>
            <a:pPr algn="ctr"/>
            <a:r>
              <a:rPr lang="en-US" sz="1600" b="1" dirty="0">
                <a:solidFill>
                  <a:schemeClr val="tx1"/>
                </a:solidFill>
                <a:latin typeface="Agency FB" panose="020B0503020202020204" pitchFamily="34" charset="0"/>
                <a:cs typeface="Assistant ExtraLight" panose="00000300000000000000" pitchFamily="2" charset="-79"/>
              </a:rPr>
              <a:t> [explanation]</a:t>
            </a:r>
            <a:endParaRPr lang="he-IL" sz="1600" b="1" dirty="0">
              <a:solidFill>
                <a:schemeClr val="tx1"/>
              </a:solidFill>
              <a:latin typeface="Agency FB" panose="020B0503020202020204" pitchFamily="34" charset="0"/>
              <a:cs typeface="Assistant ExtraLight" panose="00000300000000000000" pitchFamily="2" charset="-79"/>
            </a:endParaRPr>
          </a:p>
        </p:txBody>
      </p:sp>
      <p:sp>
        <p:nvSpPr>
          <p:cNvPr id="4" name="מלבן 3">
            <a:extLst>
              <a:ext uri="{FF2B5EF4-FFF2-40B4-BE49-F238E27FC236}">
                <a16:creationId xmlns:a16="http://schemas.microsoft.com/office/drawing/2014/main" id="{F38384C7-B8D9-57A6-1E9E-41BDA6739F9C}"/>
              </a:ext>
            </a:extLst>
          </p:cNvPr>
          <p:cNvSpPr/>
          <p:nvPr/>
        </p:nvSpPr>
        <p:spPr>
          <a:xfrm>
            <a:off x="9790314" y="4455102"/>
            <a:ext cx="1812763" cy="482285"/>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1600" b="1" dirty="0">
                <a:solidFill>
                  <a:schemeClr val="tx1"/>
                </a:solidFill>
                <a:latin typeface="Agency FB" panose="020B0503020202020204" pitchFamily="34" charset="0"/>
                <a:cs typeface="Assistant ExtraLight" panose="00000300000000000000" pitchFamily="2" charset="-79"/>
              </a:rPr>
              <a:t>spectral contrast [explanation]</a:t>
            </a:r>
            <a:endParaRPr lang="he-IL" sz="1600" b="1" dirty="0">
              <a:solidFill>
                <a:schemeClr val="tx1"/>
              </a:solidFill>
              <a:latin typeface="Agency FB" panose="020B0503020202020204" pitchFamily="34" charset="0"/>
              <a:cs typeface="Assistant ExtraLight" panose="00000300000000000000" pitchFamily="2" charset="-79"/>
            </a:endParaRPr>
          </a:p>
        </p:txBody>
      </p:sp>
    </p:spTree>
    <p:extLst>
      <p:ext uri="{BB962C8B-B14F-4D97-AF65-F5344CB8AC3E}">
        <p14:creationId xmlns:p14="http://schemas.microsoft.com/office/powerpoint/2010/main" val="13840047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700326" y="273317"/>
            <a:ext cx="10902751" cy="831581"/>
          </a:xfrm>
        </p:spPr>
        <p:txBody>
          <a:bodyPr anchor="ctr">
            <a:normAutofit fontScale="90000"/>
          </a:bodyPr>
          <a:lstStyle/>
          <a:p>
            <a:r>
              <a:rPr lang="en-US" sz="5400" dirty="0">
                <a:latin typeface="Assistant ExtraLight" panose="00000300000000000000" pitchFamily="2" charset="-79"/>
                <a:cs typeface="Assistant ExtraLight" panose="00000300000000000000" pitchFamily="2" charset="-79"/>
              </a:rPr>
              <a:t>MFCC</a:t>
            </a:r>
            <a:endParaRPr lang="he-IL" sz="5400" dirty="0">
              <a:latin typeface="Assistant ExtraLight" panose="00000300000000000000" pitchFamily="2" charset="-79"/>
              <a:cs typeface="Assistant ExtraLight" panose="00000300000000000000" pitchFamily="2" charset="-79"/>
            </a:endParaRPr>
          </a:p>
        </p:txBody>
      </p:sp>
      <p:pic>
        <p:nvPicPr>
          <p:cNvPr id="51" name="תמונה 50">
            <a:extLst>
              <a:ext uri="{FF2B5EF4-FFF2-40B4-BE49-F238E27FC236}">
                <a16:creationId xmlns:a16="http://schemas.microsoft.com/office/drawing/2014/main" id="{BDE765F0-5EE6-BE59-B3EB-4F441613378B}"/>
              </a:ext>
            </a:extLst>
          </p:cNvPr>
          <p:cNvPicPr>
            <a:picLocks noChangeAspect="1"/>
          </p:cNvPicPr>
          <p:nvPr/>
        </p:nvPicPr>
        <p:blipFill>
          <a:blip r:embed="rId3"/>
          <a:stretch>
            <a:fillRect/>
          </a:stretch>
        </p:blipFill>
        <p:spPr>
          <a:xfrm>
            <a:off x="4391799" y="1067173"/>
            <a:ext cx="3534268" cy="200053"/>
          </a:xfrm>
          <a:prstGeom prst="rect">
            <a:avLst/>
          </a:prstGeom>
        </p:spPr>
      </p:pic>
      <p:sp>
        <p:nvSpPr>
          <p:cNvPr id="6" name="מלבן 5">
            <a:extLst>
              <a:ext uri="{FF2B5EF4-FFF2-40B4-BE49-F238E27FC236}">
                <a16:creationId xmlns:a16="http://schemas.microsoft.com/office/drawing/2014/main" id="{786EDD98-697D-76CA-467B-4754391D7397}"/>
              </a:ext>
            </a:extLst>
          </p:cNvPr>
          <p:cNvSpPr/>
          <p:nvPr/>
        </p:nvSpPr>
        <p:spPr>
          <a:xfrm>
            <a:off x="428013" y="1735724"/>
            <a:ext cx="10884971" cy="1848724"/>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dirty="0">
                <a:solidFill>
                  <a:schemeClr val="tx1"/>
                </a:solidFill>
              </a:rPr>
              <a:t>The MFCCs attempt to mimic the way the human ear processes sounds , </a:t>
            </a:r>
          </a:p>
          <a:p>
            <a:pPr algn="ctr"/>
            <a:r>
              <a:rPr lang="en-US" sz="2400" dirty="0">
                <a:solidFill>
                  <a:schemeClr val="tx1"/>
                </a:solidFill>
              </a:rPr>
              <a:t>will give focus on the speech in the audio</a:t>
            </a:r>
            <a:endParaRPr lang="he-IL" sz="2400" b="1" dirty="0">
              <a:solidFill>
                <a:schemeClr val="tx1"/>
              </a:solidFill>
              <a:latin typeface="Agency FB" panose="020B0503020202020204" pitchFamily="34" charset="0"/>
              <a:cs typeface="Assistant ExtraLight" panose="00000300000000000000" pitchFamily="2" charset="-79"/>
            </a:endParaRPr>
          </a:p>
        </p:txBody>
      </p:sp>
      <p:sp>
        <p:nvSpPr>
          <p:cNvPr id="8" name="מלבן 7">
            <a:extLst>
              <a:ext uri="{FF2B5EF4-FFF2-40B4-BE49-F238E27FC236}">
                <a16:creationId xmlns:a16="http://schemas.microsoft.com/office/drawing/2014/main" id="{2F66EFDC-7D27-5380-7E7D-BAAE451F1252}"/>
              </a:ext>
            </a:extLst>
          </p:cNvPr>
          <p:cNvSpPr/>
          <p:nvPr/>
        </p:nvSpPr>
        <p:spPr>
          <a:xfrm>
            <a:off x="410233" y="3764279"/>
            <a:ext cx="10902751" cy="40448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How its done</a:t>
            </a:r>
            <a:endParaRPr lang="he-IL" sz="2400" b="1" dirty="0">
              <a:solidFill>
                <a:schemeClr val="tx1"/>
              </a:solidFill>
              <a:latin typeface="Agency FB" panose="020B0503020202020204" pitchFamily="34" charset="0"/>
              <a:cs typeface="Assistant ExtraLight" panose="00000300000000000000" pitchFamily="2" charset="-79"/>
            </a:endParaRPr>
          </a:p>
        </p:txBody>
      </p:sp>
      <p:sp>
        <p:nvSpPr>
          <p:cNvPr id="9" name="מלבן 8">
            <a:extLst>
              <a:ext uri="{FF2B5EF4-FFF2-40B4-BE49-F238E27FC236}">
                <a16:creationId xmlns:a16="http://schemas.microsoft.com/office/drawing/2014/main" id="{71F5326D-659D-D3FF-4A0D-3F0864B22D68}"/>
              </a:ext>
            </a:extLst>
          </p:cNvPr>
          <p:cNvSpPr/>
          <p:nvPr/>
        </p:nvSpPr>
        <p:spPr>
          <a:xfrm>
            <a:off x="2759059" y="4416321"/>
            <a:ext cx="2152650"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FFT calculation </a:t>
            </a:r>
          </a:p>
          <a:p>
            <a:pPr algn="ctr"/>
            <a:r>
              <a:rPr lang="en-US" sz="1600" b="1" dirty="0">
                <a:solidFill>
                  <a:schemeClr val="tx1"/>
                </a:solidFill>
                <a:latin typeface="Agency FB" panose="020B0503020202020204" pitchFamily="34" charset="0"/>
                <a:cs typeface="Assistant ExtraLight" panose="00000300000000000000" pitchFamily="2" charset="-79"/>
              </a:rPr>
              <a:t>[fast </a:t>
            </a:r>
            <a:r>
              <a:rPr lang="en-US" sz="1600" b="1" dirty="0" err="1">
                <a:solidFill>
                  <a:schemeClr val="tx1"/>
                </a:solidFill>
                <a:latin typeface="Agency FB" panose="020B0503020202020204" pitchFamily="34" charset="0"/>
                <a:cs typeface="Assistant ExtraLight" panose="00000300000000000000" pitchFamily="2" charset="-79"/>
              </a:rPr>
              <a:t>fourier</a:t>
            </a:r>
            <a:r>
              <a:rPr lang="en-US" sz="1600" b="1" dirty="0">
                <a:solidFill>
                  <a:schemeClr val="tx1"/>
                </a:solidFill>
                <a:latin typeface="Agency FB" panose="020B0503020202020204" pitchFamily="34" charset="0"/>
                <a:cs typeface="Assistant ExtraLight" panose="00000300000000000000" pitchFamily="2" charset="-79"/>
              </a:rPr>
              <a:t> transform]</a:t>
            </a:r>
            <a:endParaRPr lang="he-IL" sz="1600" b="1" dirty="0">
              <a:solidFill>
                <a:schemeClr val="tx1"/>
              </a:solidFill>
              <a:latin typeface="Agency FB" panose="020B0503020202020204" pitchFamily="34" charset="0"/>
              <a:cs typeface="Assistant ExtraLight" panose="00000300000000000000" pitchFamily="2" charset="-79"/>
            </a:endParaRPr>
          </a:p>
        </p:txBody>
      </p:sp>
      <p:sp>
        <p:nvSpPr>
          <p:cNvPr id="10" name="מלבן 9">
            <a:extLst>
              <a:ext uri="{FF2B5EF4-FFF2-40B4-BE49-F238E27FC236}">
                <a16:creationId xmlns:a16="http://schemas.microsoft.com/office/drawing/2014/main" id="{4D2259D1-1BE7-A3C3-385F-5292CFD800DF}"/>
              </a:ext>
            </a:extLst>
          </p:cNvPr>
          <p:cNvSpPr/>
          <p:nvPr/>
        </p:nvSpPr>
        <p:spPr>
          <a:xfrm>
            <a:off x="1014252" y="4416320"/>
            <a:ext cx="1494513"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Frame splitting</a:t>
            </a:r>
            <a:endParaRPr lang="he-IL" sz="2400" b="1" dirty="0">
              <a:solidFill>
                <a:schemeClr val="tx1"/>
              </a:solidFill>
              <a:latin typeface="Agency FB" panose="020B0503020202020204" pitchFamily="34" charset="0"/>
              <a:cs typeface="Assistant ExtraLight" panose="00000300000000000000" pitchFamily="2" charset="-79"/>
            </a:endParaRPr>
          </a:p>
        </p:txBody>
      </p:sp>
      <p:sp>
        <p:nvSpPr>
          <p:cNvPr id="11" name="מלבן 10">
            <a:extLst>
              <a:ext uri="{FF2B5EF4-FFF2-40B4-BE49-F238E27FC236}">
                <a16:creationId xmlns:a16="http://schemas.microsoft.com/office/drawing/2014/main" id="{622EE8C0-0A2D-2B53-BACB-4956B1A8593C}"/>
              </a:ext>
            </a:extLst>
          </p:cNvPr>
          <p:cNvSpPr/>
          <p:nvPr/>
        </p:nvSpPr>
        <p:spPr>
          <a:xfrm>
            <a:off x="5162003" y="4416320"/>
            <a:ext cx="1273603"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Filter by</a:t>
            </a:r>
          </a:p>
          <a:p>
            <a:pPr algn="ctr"/>
            <a:r>
              <a:rPr lang="en-US" sz="2400" b="1" dirty="0">
                <a:solidFill>
                  <a:schemeClr val="tx1"/>
                </a:solidFill>
                <a:latin typeface="Agency FB" panose="020B0503020202020204" pitchFamily="34" charset="0"/>
                <a:cs typeface="Assistant ExtraLight" panose="00000300000000000000" pitchFamily="2" charset="-79"/>
              </a:rPr>
              <a:t> Mel scale</a:t>
            </a:r>
            <a:endParaRPr lang="he-IL" sz="2400" b="1" dirty="0">
              <a:solidFill>
                <a:schemeClr val="tx1"/>
              </a:solidFill>
              <a:latin typeface="Agency FB" panose="020B0503020202020204" pitchFamily="34" charset="0"/>
              <a:cs typeface="Assistant ExtraLight" panose="00000300000000000000" pitchFamily="2" charset="-79"/>
            </a:endParaRPr>
          </a:p>
        </p:txBody>
      </p:sp>
      <p:sp>
        <p:nvSpPr>
          <p:cNvPr id="12" name="מלבן 11">
            <a:extLst>
              <a:ext uri="{FF2B5EF4-FFF2-40B4-BE49-F238E27FC236}">
                <a16:creationId xmlns:a16="http://schemas.microsoft.com/office/drawing/2014/main" id="{3C3EDB50-CEE2-E937-2750-691802839767}"/>
              </a:ext>
            </a:extLst>
          </p:cNvPr>
          <p:cNvSpPr/>
          <p:nvPr/>
        </p:nvSpPr>
        <p:spPr>
          <a:xfrm>
            <a:off x="6792689" y="4416319"/>
            <a:ext cx="1377350"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Logarithm calculation</a:t>
            </a:r>
          </a:p>
        </p:txBody>
      </p:sp>
      <p:sp>
        <p:nvSpPr>
          <p:cNvPr id="14" name="מלבן 13">
            <a:extLst>
              <a:ext uri="{FF2B5EF4-FFF2-40B4-BE49-F238E27FC236}">
                <a16:creationId xmlns:a16="http://schemas.microsoft.com/office/drawing/2014/main" id="{317B0495-F5CE-A068-3FAD-2E136196D0CE}"/>
              </a:ext>
            </a:extLst>
          </p:cNvPr>
          <p:cNvSpPr/>
          <p:nvPr/>
        </p:nvSpPr>
        <p:spPr>
          <a:xfrm>
            <a:off x="8472295" y="4416318"/>
            <a:ext cx="1840886"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DCT calculation</a:t>
            </a:r>
            <a:br>
              <a:rPr lang="en-US" sz="2400" b="1" dirty="0">
                <a:solidFill>
                  <a:schemeClr val="tx1"/>
                </a:solidFill>
                <a:latin typeface="Agency FB" panose="020B0503020202020204" pitchFamily="34" charset="0"/>
                <a:cs typeface="Assistant ExtraLight" panose="00000300000000000000" pitchFamily="2" charset="-79"/>
              </a:rPr>
            </a:br>
            <a:r>
              <a:rPr lang="en-US" sz="1400" b="1" dirty="0">
                <a:solidFill>
                  <a:schemeClr val="tx1"/>
                </a:solidFill>
                <a:latin typeface="Agency FB" panose="020B0503020202020204" pitchFamily="34" charset="0"/>
                <a:cs typeface="Assistant ExtraLight" panose="00000300000000000000" pitchFamily="2" charset="-79"/>
              </a:rPr>
              <a:t>[Discrete Cosine Transform]</a:t>
            </a:r>
            <a:endParaRPr lang="en-US" sz="2400" b="1" dirty="0">
              <a:solidFill>
                <a:schemeClr val="tx1"/>
              </a:solidFill>
              <a:latin typeface="Agency FB" panose="020B0503020202020204" pitchFamily="34" charset="0"/>
              <a:cs typeface="Assistant ExtraLight" panose="00000300000000000000" pitchFamily="2" charset="-79"/>
            </a:endParaRPr>
          </a:p>
        </p:txBody>
      </p:sp>
      <p:cxnSp>
        <p:nvCxnSpPr>
          <p:cNvPr id="16" name="מחבר חץ ישר 15">
            <a:extLst>
              <a:ext uri="{FF2B5EF4-FFF2-40B4-BE49-F238E27FC236}">
                <a16:creationId xmlns:a16="http://schemas.microsoft.com/office/drawing/2014/main" id="{61D4A9F1-918A-7DAD-D8BA-F0541A4FB93C}"/>
              </a:ext>
            </a:extLst>
          </p:cNvPr>
          <p:cNvCxnSpPr>
            <a:stCxn id="10" idx="3"/>
            <a:endCxn id="9" idx="1"/>
          </p:cNvCxnSpPr>
          <p:nvPr/>
        </p:nvCxnSpPr>
        <p:spPr>
          <a:xfrm>
            <a:off x="2508765" y="4825830"/>
            <a:ext cx="250294" cy="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 name="מחבר חץ ישר 17">
            <a:extLst>
              <a:ext uri="{FF2B5EF4-FFF2-40B4-BE49-F238E27FC236}">
                <a16:creationId xmlns:a16="http://schemas.microsoft.com/office/drawing/2014/main" id="{E6D3DD4F-A36E-1A79-A75B-700FD3454A6D}"/>
              </a:ext>
            </a:extLst>
          </p:cNvPr>
          <p:cNvCxnSpPr>
            <a:cxnSpLocks/>
            <a:stCxn id="9" idx="3"/>
            <a:endCxn id="11" idx="1"/>
          </p:cNvCxnSpPr>
          <p:nvPr/>
        </p:nvCxnSpPr>
        <p:spPr>
          <a:xfrm flipV="1">
            <a:off x="4911709" y="4825830"/>
            <a:ext cx="250294" cy="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מחבר חץ ישר 28">
            <a:extLst>
              <a:ext uri="{FF2B5EF4-FFF2-40B4-BE49-F238E27FC236}">
                <a16:creationId xmlns:a16="http://schemas.microsoft.com/office/drawing/2014/main" id="{755E8B79-460D-5A07-3FB3-F1B600E8DEF8}"/>
              </a:ext>
            </a:extLst>
          </p:cNvPr>
          <p:cNvCxnSpPr>
            <a:cxnSpLocks/>
            <a:stCxn id="11" idx="3"/>
            <a:endCxn id="12" idx="1"/>
          </p:cNvCxnSpPr>
          <p:nvPr/>
        </p:nvCxnSpPr>
        <p:spPr>
          <a:xfrm flipV="1">
            <a:off x="6435606" y="4825829"/>
            <a:ext cx="357083" cy="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8" name="מחבר חץ ישר 37">
            <a:extLst>
              <a:ext uri="{FF2B5EF4-FFF2-40B4-BE49-F238E27FC236}">
                <a16:creationId xmlns:a16="http://schemas.microsoft.com/office/drawing/2014/main" id="{4A0E1343-FD15-ACFF-8965-8E8C138565FC}"/>
              </a:ext>
            </a:extLst>
          </p:cNvPr>
          <p:cNvCxnSpPr>
            <a:cxnSpLocks/>
            <a:stCxn id="12" idx="3"/>
            <a:endCxn id="14" idx="1"/>
          </p:cNvCxnSpPr>
          <p:nvPr/>
        </p:nvCxnSpPr>
        <p:spPr>
          <a:xfrm flipV="1">
            <a:off x="8170039" y="4825828"/>
            <a:ext cx="302256" cy="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50" name="מלבן 49">
            <a:hlinkClick r:id="rId4" action="ppaction://hlinksldjump"/>
            <a:extLst>
              <a:ext uri="{FF2B5EF4-FFF2-40B4-BE49-F238E27FC236}">
                <a16:creationId xmlns:a16="http://schemas.microsoft.com/office/drawing/2014/main" id="{FE242778-0326-FE37-5B56-26F746CED4C5}"/>
              </a:ext>
            </a:extLst>
          </p:cNvPr>
          <p:cNvSpPr/>
          <p:nvPr/>
        </p:nvSpPr>
        <p:spPr>
          <a:xfrm>
            <a:off x="410232" y="5890661"/>
            <a:ext cx="1208041" cy="42969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Back to data</a:t>
            </a:r>
            <a:endParaRPr lang="he-IL" sz="2000" dirty="0">
              <a:solidFill>
                <a:schemeClr val="tx1"/>
              </a:solidFill>
              <a:latin typeface="Agency FB" panose="020B0503020202020204" pitchFamily="34" charset="0"/>
              <a:cs typeface="Assistant ExtraLight" panose="00000300000000000000" pitchFamily="2" charset="-79"/>
            </a:endParaRPr>
          </a:p>
        </p:txBody>
      </p:sp>
    </p:spTree>
    <p:extLst>
      <p:ext uri="{BB962C8B-B14F-4D97-AF65-F5344CB8AC3E}">
        <p14:creationId xmlns:p14="http://schemas.microsoft.com/office/powerpoint/2010/main" val="333451796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700326" y="273317"/>
            <a:ext cx="10902751" cy="831581"/>
          </a:xfrm>
        </p:spPr>
        <p:txBody>
          <a:bodyPr anchor="ctr">
            <a:normAutofit fontScale="90000"/>
          </a:bodyPr>
          <a:lstStyle/>
          <a:p>
            <a:r>
              <a:rPr lang="en-US" sz="5400" dirty="0">
                <a:latin typeface="Assistant ExtraLight" panose="00000300000000000000" pitchFamily="2" charset="-79"/>
                <a:cs typeface="Assistant ExtraLight" panose="00000300000000000000" pitchFamily="2" charset="-79"/>
              </a:rPr>
              <a:t>Spectral Contrast</a:t>
            </a:r>
            <a:endParaRPr lang="he-IL" sz="5400" dirty="0">
              <a:latin typeface="Assistant ExtraLight" panose="00000300000000000000" pitchFamily="2" charset="-79"/>
              <a:cs typeface="Assistant ExtraLight" panose="00000300000000000000" pitchFamily="2" charset="-79"/>
            </a:endParaRPr>
          </a:p>
        </p:txBody>
      </p:sp>
      <p:pic>
        <p:nvPicPr>
          <p:cNvPr id="51" name="תמונה 50">
            <a:extLst>
              <a:ext uri="{FF2B5EF4-FFF2-40B4-BE49-F238E27FC236}">
                <a16:creationId xmlns:a16="http://schemas.microsoft.com/office/drawing/2014/main" id="{BDE765F0-5EE6-BE59-B3EB-4F441613378B}"/>
              </a:ext>
            </a:extLst>
          </p:cNvPr>
          <p:cNvPicPr>
            <a:picLocks noChangeAspect="1"/>
          </p:cNvPicPr>
          <p:nvPr/>
        </p:nvPicPr>
        <p:blipFill>
          <a:blip r:embed="rId3"/>
          <a:stretch>
            <a:fillRect/>
          </a:stretch>
        </p:blipFill>
        <p:spPr>
          <a:xfrm>
            <a:off x="4391799" y="1067173"/>
            <a:ext cx="3534268" cy="200053"/>
          </a:xfrm>
          <a:prstGeom prst="rect">
            <a:avLst/>
          </a:prstGeom>
        </p:spPr>
      </p:pic>
      <p:sp>
        <p:nvSpPr>
          <p:cNvPr id="6" name="מלבן 5">
            <a:extLst>
              <a:ext uri="{FF2B5EF4-FFF2-40B4-BE49-F238E27FC236}">
                <a16:creationId xmlns:a16="http://schemas.microsoft.com/office/drawing/2014/main" id="{786EDD98-697D-76CA-467B-4754391D7397}"/>
              </a:ext>
            </a:extLst>
          </p:cNvPr>
          <p:cNvSpPr/>
          <p:nvPr/>
        </p:nvSpPr>
        <p:spPr>
          <a:xfrm>
            <a:off x="358353" y="1671069"/>
            <a:ext cx="11475294" cy="1848724"/>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dirty="0">
                <a:solidFill>
                  <a:schemeClr val="tx1"/>
                </a:solidFill>
              </a:rPr>
              <a:t>Spectral contrast helps to differentiate between sounds based on their textural qualities. Sounds with high contrast between peaks and valleys within a frequency band tend to have a richer and more pronounced texture.</a:t>
            </a:r>
            <a:endParaRPr lang="he-IL" sz="2400" b="1" dirty="0">
              <a:solidFill>
                <a:schemeClr val="tx1"/>
              </a:solidFill>
              <a:latin typeface="Agency FB" panose="020B0503020202020204" pitchFamily="34" charset="0"/>
              <a:cs typeface="Assistant ExtraLight" panose="00000300000000000000" pitchFamily="2" charset="-79"/>
            </a:endParaRPr>
          </a:p>
        </p:txBody>
      </p:sp>
      <p:sp>
        <p:nvSpPr>
          <p:cNvPr id="8" name="מלבן 7">
            <a:extLst>
              <a:ext uri="{FF2B5EF4-FFF2-40B4-BE49-F238E27FC236}">
                <a16:creationId xmlns:a16="http://schemas.microsoft.com/office/drawing/2014/main" id="{2F66EFDC-7D27-5380-7E7D-BAAE451F1252}"/>
              </a:ext>
            </a:extLst>
          </p:cNvPr>
          <p:cNvSpPr/>
          <p:nvPr/>
        </p:nvSpPr>
        <p:spPr>
          <a:xfrm>
            <a:off x="340573" y="3699624"/>
            <a:ext cx="11493074" cy="40448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How its done</a:t>
            </a:r>
            <a:endParaRPr lang="he-IL" sz="2400" b="1" dirty="0">
              <a:solidFill>
                <a:schemeClr val="tx1"/>
              </a:solidFill>
              <a:latin typeface="Agency FB" panose="020B0503020202020204" pitchFamily="34" charset="0"/>
              <a:cs typeface="Assistant ExtraLight" panose="00000300000000000000" pitchFamily="2" charset="-79"/>
            </a:endParaRPr>
          </a:p>
        </p:txBody>
      </p:sp>
      <p:sp>
        <p:nvSpPr>
          <p:cNvPr id="9" name="מלבן 8">
            <a:extLst>
              <a:ext uri="{FF2B5EF4-FFF2-40B4-BE49-F238E27FC236}">
                <a16:creationId xmlns:a16="http://schemas.microsoft.com/office/drawing/2014/main" id="{71F5326D-659D-D3FF-4A0D-3F0864B22D68}"/>
              </a:ext>
            </a:extLst>
          </p:cNvPr>
          <p:cNvSpPr/>
          <p:nvPr/>
        </p:nvSpPr>
        <p:spPr>
          <a:xfrm>
            <a:off x="2085379" y="4369421"/>
            <a:ext cx="2152650"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FFT calculation </a:t>
            </a:r>
          </a:p>
          <a:p>
            <a:pPr algn="ctr"/>
            <a:r>
              <a:rPr lang="en-US" sz="1600" b="1" dirty="0">
                <a:solidFill>
                  <a:schemeClr val="tx1"/>
                </a:solidFill>
                <a:latin typeface="Agency FB" panose="020B0503020202020204" pitchFamily="34" charset="0"/>
                <a:cs typeface="Assistant ExtraLight" panose="00000300000000000000" pitchFamily="2" charset="-79"/>
              </a:rPr>
              <a:t>[fast </a:t>
            </a:r>
            <a:r>
              <a:rPr lang="en-US" sz="1600" b="1" dirty="0" err="1">
                <a:solidFill>
                  <a:schemeClr val="tx1"/>
                </a:solidFill>
                <a:latin typeface="Agency FB" panose="020B0503020202020204" pitchFamily="34" charset="0"/>
                <a:cs typeface="Assistant ExtraLight" panose="00000300000000000000" pitchFamily="2" charset="-79"/>
              </a:rPr>
              <a:t>fourier</a:t>
            </a:r>
            <a:r>
              <a:rPr lang="en-US" sz="1600" b="1" dirty="0">
                <a:solidFill>
                  <a:schemeClr val="tx1"/>
                </a:solidFill>
                <a:latin typeface="Agency FB" panose="020B0503020202020204" pitchFamily="34" charset="0"/>
                <a:cs typeface="Assistant ExtraLight" panose="00000300000000000000" pitchFamily="2" charset="-79"/>
              </a:rPr>
              <a:t> transform]</a:t>
            </a:r>
            <a:endParaRPr lang="he-IL" sz="1600" b="1" dirty="0">
              <a:solidFill>
                <a:schemeClr val="tx1"/>
              </a:solidFill>
              <a:latin typeface="Agency FB" panose="020B0503020202020204" pitchFamily="34" charset="0"/>
              <a:cs typeface="Assistant ExtraLight" panose="00000300000000000000" pitchFamily="2" charset="-79"/>
            </a:endParaRPr>
          </a:p>
        </p:txBody>
      </p:sp>
      <p:sp>
        <p:nvSpPr>
          <p:cNvPr id="10" name="מלבן 9">
            <a:extLst>
              <a:ext uri="{FF2B5EF4-FFF2-40B4-BE49-F238E27FC236}">
                <a16:creationId xmlns:a16="http://schemas.microsoft.com/office/drawing/2014/main" id="{4D2259D1-1BE7-A3C3-385F-5292CFD800DF}"/>
              </a:ext>
            </a:extLst>
          </p:cNvPr>
          <p:cNvSpPr/>
          <p:nvPr/>
        </p:nvSpPr>
        <p:spPr>
          <a:xfrm>
            <a:off x="340572" y="4369420"/>
            <a:ext cx="1494513"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Frame splitting</a:t>
            </a:r>
            <a:endParaRPr lang="he-IL" sz="2400" b="1" dirty="0">
              <a:solidFill>
                <a:schemeClr val="tx1"/>
              </a:solidFill>
              <a:latin typeface="Agency FB" panose="020B0503020202020204" pitchFamily="34" charset="0"/>
              <a:cs typeface="Assistant ExtraLight" panose="00000300000000000000" pitchFamily="2" charset="-79"/>
            </a:endParaRPr>
          </a:p>
        </p:txBody>
      </p:sp>
      <p:sp>
        <p:nvSpPr>
          <p:cNvPr id="11" name="מלבן 10">
            <a:extLst>
              <a:ext uri="{FF2B5EF4-FFF2-40B4-BE49-F238E27FC236}">
                <a16:creationId xmlns:a16="http://schemas.microsoft.com/office/drawing/2014/main" id="{622EE8C0-0A2D-2B53-BACB-4956B1A8593C}"/>
              </a:ext>
            </a:extLst>
          </p:cNvPr>
          <p:cNvSpPr/>
          <p:nvPr/>
        </p:nvSpPr>
        <p:spPr>
          <a:xfrm>
            <a:off x="4488323" y="4369420"/>
            <a:ext cx="1273603"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Divided to</a:t>
            </a:r>
          </a:p>
          <a:p>
            <a:pPr algn="ctr"/>
            <a:r>
              <a:rPr lang="en-US" sz="2400" b="1" dirty="0">
                <a:solidFill>
                  <a:schemeClr val="tx1"/>
                </a:solidFill>
                <a:latin typeface="Agency FB" panose="020B0503020202020204" pitchFamily="34" charset="0"/>
                <a:cs typeface="Assistant ExtraLight" panose="00000300000000000000" pitchFamily="2" charset="-79"/>
              </a:rPr>
              <a:t>Bands</a:t>
            </a:r>
            <a:endParaRPr lang="he-IL" sz="2400" b="1" dirty="0">
              <a:solidFill>
                <a:schemeClr val="tx1"/>
              </a:solidFill>
              <a:latin typeface="Agency FB" panose="020B0503020202020204" pitchFamily="34" charset="0"/>
              <a:cs typeface="Assistant ExtraLight" panose="00000300000000000000" pitchFamily="2" charset="-79"/>
            </a:endParaRPr>
          </a:p>
        </p:txBody>
      </p:sp>
      <p:sp>
        <p:nvSpPr>
          <p:cNvPr id="12" name="מלבן 11">
            <a:extLst>
              <a:ext uri="{FF2B5EF4-FFF2-40B4-BE49-F238E27FC236}">
                <a16:creationId xmlns:a16="http://schemas.microsoft.com/office/drawing/2014/main" id="{3C3EDB50-CEE2-E937-2750-691802839767}"/>
              </a:ext>
            </a:extLst>
          </p:cNvPr>
          <p:cNvSpPr/>
          <p:nvPr/>
        </p:nvSpPr>
        <p:spPr>
          <a:xfrm>
            <a:off x="6044103" y="4369416"/>
            <a:ext cx="1695644"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Peak and </a:t>
            </a:r>
            <a:r>
              <a:rPr lang="en-US" sz="2400" b="1" dirty="0" err="1">
                <a:solidFill>
                  <a:schemeClr val="tx1"/>
                </a:solidFill>
                <a:latin typeface="Agency FB" panose="020B0503020202020204" pitchFamily="34" charset="0"/>
                <a:cs typeface="Assistant ExtraLight" panose="00000300000000000000" pitchFamily="2" charset="-79"/>
              </a:rPr>
              <a:t>vally</a:t>
            </a:r>
            <a:r>
              <a:rPr lang="en-US" sz="2400" b="1" dirty="0">
                <a:solidFill>
                  <a:schemeClr val="tx1"/>
                </a:solidFill>
                <a:latin typeface="Agency FB" panose="020B0503020202020204" pitchFamily="34" charset="0"/>
                <a:cs typeface="Assistant ExtraLight" panose="00000300000000000000" pitchFamily="2" charset="-79"/>
              </a:rPr>
              <a:t> detection</a:t>
            </a:r>
          </a:p>
        </p:txBody>
      </p:sp>
      <p:sp>
        <p:nvSpPr>
          <p:cNvPr id="13" name="מלבן 12">
            <a:extLst>
              <a:ext uri="{FF2B5EF4-FFF2-40B4-BE49-F238E27FC236}">
                <a16:creationId xmlns:a16="http://schemas.microsoft.com/office/drawing/2014/main" id="{6C184919-17E8-DC71-3803-E5B7D2152308}"/>
              </a:ext>
            </a:extLst>
          </p:cNvPr>
          <p:cNvSpPr/>
          <p:nvPr/>
        </p:nvSpPr>
        <p:spPr>
          <a:xfrm>
            <a:off x="8083572" y="4369418"/>
            <a:ext cx="1377350"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Contrast calculation</a:t>
            </a:r>
          </a:p>
        </p:txBody>
      </p:sp>
      <p:sp>
        <p:nvSpPr>
          <p:cNvPr id="14" name="מלבן 13">
            <a:extLst>
              <a:ext uri="{FF2B5EF4-FFF2-40B4-BE49-F238E27FC236}">
                <a16:creationId xmlns:a16="http://schemas.microsoft.com/office/drawing/2014/main" id="{317B0495-F5CE-A068-3FAD-2E136196D0CE}"/>
              </a:ext>
            </a:extLst>
          </p:cNvPr>
          <p:cNvSpPr/>
          <p:nvPr/>
        </p:nvSpPr>
        <p:spPr>
          <a:xfrm>
            <a:off x="9992761" y="4369417"/>
            <a:ext cx="1840886" cy="819019"/>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400" b="1" dirty="0">
                <a:solidFill>
                  <a:schemeClr val="tx1"/>
                </a:solidFill>
                <a:latin typeface="Agency FB" panose="020B0503020202020204" pitchFamily="34" charset="0"/>
                <a:cs typeface="Assistant ExtraLight" panose="00000300000000000000" pitchFamily="2" charset="-79"/>
              </a:rPr>
              <a:t>Feature vector of all bands</a:t>
            </a:r>
          </a:p>
        </p:txBody>
      </p:sp>
      <p:cxnSp>
        <p:nvCxnSpPr>
          <p:cNvPr id="16" name="מחבר חץ ישר 15">
            <a:extLst>
              <a:ext uri="{FF2B5EF4-FFF2-40B4-BE49-F238E27FC236}">
                <a16:creationId xmlns:a16="http://schemas.microsoft.com/office/drawing/2014/main" id="{61D4A9F1-918A-7DAD-D8BA-F0541A4FB93C}"/>
              </a:ext>
            </a:extLst>
          </p:cNvPr>
          <p:cNvCxnSpPr>
            <a:stCxn id="10" idx="3"/>
            <a:endCxn id="9" idx="1"/>
          </p:cNvCxnSpPr>
          <p:nvPr/>
        </p:nvCxnSpPr>
        <p:spPr>
          <a:xfrm>
            <a:off x="1835085" y="4778930"/>
            <a:ext cx="250294" cy="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18" name="מחבר חץ ישר 17">
            <a:extLst>
              <a:ext uri="{FF2B5EF4-FFF2-40B4-BE49-F238E27FC236}">
                <a16:creationId xmlns:a16="http://schemas.microsoft.com/office/drawing/2014/main" id="{E6D3DD4F-A36E-1A79-A75B-700FD3454A6D}"/>
              </a:ext>
            </a:extLst>
          </p:cNvPr>
          <p:cNvCxnSpPr>
            <a:cxnSpLocks/>
            <a:stCxn id="9" idx="3"/>
            <a:endCxn id="11" idx="1"/>
          </p:cNvCxnSpPr>
          <p:nvPr/>
        </p:nvCxnSpPr>
        <p:spPr>
          <a:xfrm flipV="1">
            <a:off x="4238029" y="4778930"/>
            <a:ext cx="250294" cy="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29" name="מחבר חץ ישר 28">
            <a:extLst>
              <a:ext uri="{FF2B5EF4-FFF2-40B4-BE49-F238E27FC236}">
                <a16:creationId xmlns:a16="http://schemas.microsoft.com/office/drawing/2014/main" id="{755E8B79-460D-5A07-3FB3-F1B600E8DEF8}"/>
              </a:ext>
            </a:extLst>
          </p:cNvPr>
          <p:cNvCxnSpPr>
            <a:cxnSpLocks/>
            <a:stCxn id="11" idx="3"/>
            <a:endCxn id="12" idx="1"/>
          </p:cNvCxnSpPr>
          <p:nvPr/>
        </p:nvCxnSpPr>
        <p:spPr>
          <a:xfrm flipV="1">
            <a:off x="5761926" y="4778926"/>
            <a:ext cx="282177" cy="4"/>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38" name="מחבר חץ ישר 37">
            <a:extLst>
              <a:ext uri="{FF2B5EF4-FFF2-40B4-BE49-F238E27FC236}">
                <a16:creationId xmlns:a16="http://schemas.microsoft.com/office/drawing/2014/main" id="{4A0E1343-FD15-ACFF-8965-8E8C138565FC}"/>
              </a:ext>
            </a:extLst>
          </p:cNvPr>
          <p:cNvCxnSpPr>
            <a:cxnSpLocks/>
            <a:stCxn id="12" idx="3"/>
            <a:endCxn id="13" idx="1"/>
          </p:cNvCxnSpPr>
          <p:nvPr/>
        </p:nvCxnSpPr>
        <p:spPr>
          <a:xfrm>
            <a:off x="7739747" y="4778926"/>
            <a:ext cx="343825" cy="2"/>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cxnSp>
        <p:nvCxnSpPr>
          <p:cNvPr id="43" name="מחבר חץ ישר 42">
            <a:extLst>
              <a:ext uri="{FF2B5EF4-FFF2-40B4-BE49-F238E27FC236}">
                <a16:creationId xmlns:a16="http://schemas.microsoft.com/office/drawing/2014/main" id="{DC279862-E429-0360-82C4-FAB9DE28ECB3}"/>
              </a:ext>
            </a:extLst>
          </p:cNvPr>
          <p:cNvCxnSpPr>
            <a:cxnSpLocks/>
            <a:stCxn id="13" idx="3"/>
            <a:endCxn id="14" idx="1"/>
          </p:cNvCxnSpPr>
          <p:nvPr/>
        </p:nvCxnSpPr>
        <p:spPr>
          <a:xfrm flipV="1">
            <a:off x="9460922" y="4778927"/>
            <a:ext cx="531839" cy="1"/>
          </a:xfrm>
          <a:prstGeom prst="straightConnector1">
            <a:avLst/>
          </a:prstGeom>
          <a:ln w="28575">
            <a:solidFill>
              <a:schemeClr val="tx1"/>
            </a:solidFill>
            <a:tailEnd type="triangle"/>
          </a:ln>
        </p:spPr>
        <p:style>
          <a:lnRef idx="2">
            <a:schemeClr val="accent1"/>
          </a:lnRef>
          <a:fillRef idx="0">
            <a:schemeClr val="accent1"/>
          </a:fillRef>
          <a:effectRef idx="1">
            <a:schemeClr val="accent1"/>
          </a:effectRef>
          <a:fontRef idx="minor">
            <a:schemeClr val="tx1"/>
          </a:fontRef>
        </p:style>
      </p:cxnSp>
      <p:sp>
        <p:nvSpPr>
          <p:cNvPr id="23" name="מלבן 22">
            <a:hlinkClick r:id="rId4" action="ppaction://hlinksldjump"/>
            <a:extLst>
              <a:ext uri="{FF2B5EF4-FFF2-40B4-BE49-F238E27FC236}">
                <a16:creationId xmlns:a16="http://schemas.microsoft.com/office/drawing/2014/main" id="{F83D74CE-5F5A-A6FD-8AF1-749226A4F838}"/>
              </a:ext>
            </a:extLst>
          </p:cNvPr>
          <p:cNvSpPr/>
          <p:nvPr/>
        </p:nvSpPr>
        <p:spPr>
          <a:xfrm>
            <a:off x="410232" y="5890661"/>
            <a:ext cx="1208041" cy="429691"/>
          </a:xfrm>
          <a:prstGeom prst="rect">
            <a:avLst/>
          </a:prstGeom>
          <a:noFill/>
          <a:ln w="28575">
            <a:solidFill>
              <a:schemeClr val="tx1"/>
            </a:solidFill>
          </a:ln>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a:r>
              <a:rPr lang="en-US" sz="2000" dirty="0">
                <a:solidFill>
                  <a:schemeClr val="tx1"/>
                </a:solidFill>
                <a:latin typeface="Agency FB" panose="020B0503020202020204" pitchFamily="34" charset="0"/>
                <a:cs typeface="Assistant ExtraLight" panose="00000300000000000000" pitchFamily="2" charset="-79"/>
              </a:rPr>
              <a:t>Back to data</a:t>
            </a:r>
            <a:endParaRPr lang="he-IL" sz="2000" dirty="0">
              <a:solidFill>
                <a:schemeClr val="tx1"/>
              </a:solidFill>
              <a:latin typeface="Agency FB" panose="020B0503020202020204" pitchFamily="34" charset="0"/>
              <a:cs typeface="Assistant ExtraLight" panose="00000300000000000000" pitchFamily="2" charset="-79"/>
            </a:endParaRPr>
          </a:p>
        </p:txBody>
      </p:sp>
    </p:spTree>
    <p:extLst>
      <p:ext uri="{BB962C8B-B14F-4D97-AF65-F5344CB8AC3E}">
        <p14:creationId xmlns:p14="http://schemas.microsoft.com/office/powerpoint/2010/main" val="326874588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707557" y="335618"/>
            <a:ext cx="10902751" cy="831581"/>
          </a:xfrm>
        </p:spPr>
        <p:txBody>
          <a:bodyPr anchor="ctr">
            <a:normAutofit fontScale="90000"/>
          </a:bodyPr>
          <a:lstStyle/>
          <a:p>
            <a:r>
              <a:rPr lang="en-US" sz="5400" dirty="0">
                <a:latin typeface="Assistant ExtraLight" panose="00000300000000000000" pitchFamily="2" charset="-79"/>
                <a:cs typeface="Assistant ExtraLight" panose="00000300000000000000" pitchFamily="2" charset="-79"/>
              </a:rPr>
              <a:t>Machine learning model – random forest</a:t>
            </a:r>
            <a:endParaRPr lang="he-IL" sz="5400" dirty="0">
              <a:latin typeface="Assistant ExtraLight" panose="00000300000000000000" pitchFamily="2" charset="-79"/>
              <a:cs typeface="Assistant ExtraLight" panose="00000300000000000000" pitchFamily="2" charset="-79"/>
            </a:endParaRPr>
          </a:p>
        </p:txBody>
      </p:sp>
      <p:pic>
        <p:nvPicPr>
          <p:cNvPr id="51" name="תמונה 50">
            <a:extLst>
              <a:ext uri="{FF2B5EF4-FFF2-40B4-BE49-F238E27FC236}">
                <a16:creationId xmlns:a16="http://schemas.microsoft.com/office/drawing/2014/main" id="{BDE765F0-5EE6-BE59-B3EB-4F441613378B}"/>
              </a:ext>
            </a:extLst>
          </p:cNvPr>
          <p:cNvPicPr>
            <a:picLocks noChangeAspect="1"/>
          </p:cNvPicPr>
          <p:nvPr/>
        </p:nvPicPr>
        <p:blipFill>
          <a:blip r:embed="rId3"/>
          <a:stretch>
            <a:fillRect/>
          </a:stretch>
        </p:blipFill>
        <p:spPr>
          <a:xfrm>
            <a:off x="4391799" y="1067173"/>
            <a:ext cx="3534268" cy="200053"/>
          </a:xfrm>
          <a:prstGeom prst="rect">
            <a:avLst/>
          </a:prstGeom>
        </p:spPr>
      </p:pic>
      <p:pic>
        <p:nvPicPr>
          <p:cNvPr id="4" name="תמונה 3">
            <a:extLst>
              <a:ext uri="{FF2B5EF4-FFF2-40B4-BE49-F238E27FC236}">
                <a16:creationId xmlns:a16="http://schemas.microsoft.com/office/drawing/2014/main" id="{4F313824-C814-9D00-EDCC-866F07278C45}"/>
              </a:ext>
            </a:extLst>
          </p:cNvPr>
          <p:cNvPicPr>
            <a:picLocks noChangeAspect="1"/>
          </p:cNvPicPr>
          <p:nvPr/>
        </p:nvPicPr>
        <p:blipFill rotWithShape="1">
          <a:blip r:embed="rId4"/>
          <a:srcRect t="15354"/>
          <a:stretch/>
        </p:blipFill>
        <p:spPr>
          <a:xfrm>
            <a:off x="2989007" y="3950979"/>
            <a:ext cx="5527435" cy="2907021"/>
          </a:xfrm>
          <a:prstGeom prst="rect">
            <a:avLst/>
          </a:prstGeom>
        </p:spPr>
      </p:pic>
      <p:sp>
        <p:nvSpPr>
          <p:cNvPr id="6" name="מלבן 5">
            <a:extLst>
              <a:ext uri="{FF2B5EF4-FFF2-40B4-BE49-F238E27FC236}">
                <a16:creationId xmlns:a16="http://schemas.microsoft.com/office/drawing/2014/main" id="{DBEE6AD4-6BF0-09B8-96B4-3A9E6CE6DAE2}"/>
              </a:ext>
            </a:extLst>
          </p:cNvPr>
          <p:cNvSpPr/>
          <p:nvPr/>
        </p:nvSpPr>
        <p:spPr>
          <a:xfrm>
            <a:off x="1032388" y="1466145"/>
            <a:ext cx="10408956" cy="2535583"/>
          </a:xfrm>
          <a:prstGeom prst="rect">
            <a:avLst/>
          </a:prstGeom>
          <a:noFill/>
        </p:spPr>
        <p:style>
          <a:lnRef idx="2">
            <a:schemeClr val="accent1">
              <a:shade val="15000"/>
            </a:schemeClr>
          </a:lnRef>
          <a:fillRef idx="1">
            <a:schemeClr val="accent1"/>
          </a:fillRef>
          <a:effectRef idx="0">
            <a:schemeClr val="accent1"/>
          </a:effectRef>
          <a:fontRef idx="minor">
            <a:schemeClr val="lt1"/>
          </a:fontRef>
        </p:style>
        <p:txBody>
          <a:bodyPr rtlCol="1" anchor="ctr"/>
          <a:lstStyle/>
          <a:p>
            <a:pPr algn="ctr" rtl="0"/>
            <a:r>
              <a:rPr lang="en-US" b="1" u="sng" dirty="0">
                <a:solidFill>
                  <a:schemeClr val="tx1"/>
                </a:solidFill>
              </a:rPr>
              <a:t>Random Forest</a:t>
            </a:r>
          </a:p>
          <a:p>
            <a:pPr algn="l" rtl="0"/>
            <a:r>
              <a:rPr lang="en-US" dirty="0">
                <a:solidFill>
                  <a:schemeClr val="tx1"/>
                </a:solidFill>
              </a:rPr>
              <a:t>A random forest is a machine learning model that consists of a large number of individual decision trees that operate as an ensemble. Each individual tree in the random forest give a class prediction, and the class with the most votes becomes the model's prediction.</a:t>
            </a:r>
            <a:endParaRPr lang="he-IL" dirty="0">
              <a:solidFill>
                <a:schemeClr val="tx1"/>
              </a:solidFill>
            </a:endParaRPr>
          </a:p>
          <a:p>
            <a:pPr algn="l" rtl="0"/>
            <a:r>
              <a:rPr lang="en-US" dirty="0">
                <a:solidFill>
                  <a:schemeClr val="tx1"/>
                </a:solidFill>
              </a:rPr>
              <a:t>Each tree in a random forest is built independently by selecting a random subset of features to look at [by bootstrap], which helps in creating diverse trees that collectively enhance the model's ability to generalize well on unseen data.</a:t>
            </a:r>
          </a:p>
          <a:p>
            <a:pPr algn="l" rtl="0"/>
            <a:endParaRPr lang="en-US" dirty="0">
              <a:solidFill>
                <a:schemeClr val="tx1"/>
              </a:solidFill>
            </a:endParaRPr>
          </a:p>
          <a:p>
            <a:pPr algn="l" rtl="0"/>
            <a:r>
              <a:rPr lang="en-US" dirty="0">
                <a:solidFill>
                  <a:schemeClr val="tx1"/>
                </a:solidFill>
              </a:rPr>
              <a:t>I chose Random forest with 100 estimators [trees]. </a:t>
            </a:r>
          </a:p>
        </p:txBody>
      </p:sp>
    </p:spTree>
    <p:extLst>
      <p:ext uri="{BB962C8B-B14F-4D97-AF65-F5344CB8AC3E}">
        <p14:creationId xmlns:p14="http://schemas.microsoft.com/office/powerpoint/2010/main" val="19224844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DDCF5C79-14CF-3F7E-9522-60CF99164053}"/>
              </a:ext>
            </a:extLst>
          </p:cNvPr>
          <p:cNvSpPr>
            <a:spLocks noGrp="1"/>
          </p:cNvSpPr>
          <p:nvPr>
            <p:ph type="ctrTitle"/>
          </p:nvPr>
        </p:nvSpPr>
        <p:spPr>
          <a:xfrm>
            <a:off x="707557" y="335618"/>
            <a:ext cx="10902751" cy="831581"/>
          </a:xfrm>
        </p:spPr>
        <p:txBody>
          <a:bodyPr anchor="ctr">
            <a:normAutofit fontScale="90000"/>
          </a:bodyPr>
          <a:lstStyle/>
          <a:p>
            <a:r>
              <a:rPr lang="en-US" sz="5400" dirty="0">
                <a:latin typeface="Assistant ExtraLight" panose="00000300000000000000" pitchFamily="2" charset="-79"/>
                <a:cs typeface="Assistant ExtraLight" panose="00000300000000000000" pitchFamily="2" charset="-79"/>
              </a:rPr>
              <a:t>Machine learning model – random forest</a:t>
            </a:r>
            <a:endParaRPr lang="he-IL" sz="5400" dirty="0">
              <a:latin typeface="Assistant ExtraLight" panose="00000300000000000000" pitchFamily="2" charset="-79"/>
              <a:cs typeface="Assistant ExtraLight" panose="00000300000000000000" pitchFamily="2" charset="-79"/>
            </a:endParaRPr>
          </a:p>
        </p:txBody>
      </p:sp>
      <p:pic>
        <p:nvPicPr>
          <p:cNvPr id="51" name="תמונה 50">
            <a:extLst>
              <a:ext uri="{FF2B5EF4-FFF2-40B4-BE49-F238E27FC236}">
                <a16:creationId xmlns:a16="http://schemas.microsoft.com/office/drawing/2014/main" id="{BDE765F0-5EE6-BE59-B3EB-4F441613378B}"/>
              </a:ext>
            </a:extLst>
          </p:cNvPr>
          <p:cNvPicPr>
            <a:picLocks noChangeAspect="1"/>
          </p:cNvPicPr>
          <p:nvPr/>
        </p:nvPicPr>
        <p:blipFill>
          <a:blip r:embed="rId5"/>
          <a:stretch>
            <a:fillRect/>
          </a:stretch>
        </p:blipFill>
        <p:spPr>
          <a:xfrm>
            <a:off x="4391799" y="1067173"/>
            <a:ext cx="3534268" cy="200053"/>
          </a:xfrm>
          <a:prstGeom prst="rect">
            <a:avLst/>
          </a:prstGeom>
        </p:spPr>
      </p:pic>
      <p:pic>
        <p:nvPicPr>
          <p:cNvPr id="3" name="randomForestExplenation">
            <a:hlinkClick r:id="" action="ppaction://media"/>
            <a:extLst>
              <a:ext uri="{FF2B5EF4-FFF2-40B4-BE49-F238E27FC236}">
                <a16:creationId xmlns:a16="http://schemas.microsoft.com/office/drawing/2014/main" id="{326FFBFF-38BB-3ED8-738D-05EF7F57E17D}"/>
              </a:ext>
            </a:extLst>
          </p:cNvPr>
          <p:cNvPicPr>
            <a:picLocks noChangeAspect="1"/>
          </p:cNvPicPr>
          <p:nvPr>
            <a:videoFile r:link="rId2"/>
            <p:extLst>
              <p:ext uri="{DAA4B4D4-6D71-4841-9C94-3DE7FCFB9230}">
                <p14:media xmlns:p14="http://schemas.microsoft.com/office/powerpoint/2010/main" r:embed="rId1"/>
              </p:ext>
            </p:extLst>
          </p:nvPr>
        </p:nvPicPr>
        <p:blipFill rotWithShape="1">
          <a:blip r:embed="rId6"/>
          <a:srcRect b="8124"/>
          <a:stretch/>
        </p:blipFill>
        <p:spPr>
          <a:xfrm>
            <a:off x="1886557" y="1439918"/>
            <a:ext cx="8418885" cy="4350909"/>
          </a:xfrm>
          <a:prstGeom prst="rect">
            <a:avLst/>
          </a:prstGeom>
        </p:spPr>
      </p:pic>
    </p:spTree>
    <p:extLst>
      <p:ext uri="{BB962C8B-B14F-4D97-AF65-F5344CB8AC3E}">
        <p14:creationId xmlns:p14="http://schemas.microsoft.com/office/powerpoint/2010/main" val="2021389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55918"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theme/theme1.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ערכת נושא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4961</TotalTime>
  <Words>1093</Words>
  <Application>Microsoft Office PowerPoint</Application>
  <PresentationFormat>מסך רחב</PresentationFormat>
  <Paragraphs>127</Paragraphs>
  <Slides>11</Slides>
  <Notes>11</Notes>
  <HiddenSlides>2</HiddenSlides>
  <MMClips>2</MMClips>
  <ScaleCrop>false</ScaleCrop>
  <HeadingPairs>
    <vt:vector size="6" baseType="variant">
      <vt:variant>
        <vt:lpstr>גופנים בשימוש</vt:lpstr>
      </vt:variant>
      <vt:variant>
        <vt:i4>6</vt:i4>
      </vt:variant>
      <vt:variant>
        <vt:lpstr>ערכת נושא</vt:lpstr>
      </vt:variant>
      <vt:variant>
        <vt:i4>1</vt:i4>
      </vt:variant>
      <vt:variant>
        <vt:lpstr>כותרות שקופיות</vt:lpstr>
      </vt:variant>
      <vt:variant>
        <vt:i4>11</vt:i4>
      </vt:variant>
    </vt:vector>
  </HeadingPairs>
  <TitlesOfParts>
    <vt:vector size="18" baseType="lpstr">
      <vt:lpstr>Agency FB</vt:lpstr>
      <vt:lpstr>Aptos</vt:lpstr>
      <vt:lpstr>Aptos Display</vt:lpstr>
      <vt:lpstr>Arial</vt:lpstr>
      <vt:lpstr>Assistant ExtraLight</vt:lpstr>
      <vt:lpstr>Cambria Math</vt:lpstr>
      <vt:lpstr>ערכת נושא Office</vt:lpstr>
      <vt:lpstr>MirrorTalk</vt:lpstr>
      <vt:lpstr>My project choice</vt:lpstr>
      <vt:lpstr>demonstration</vt:lpstr>
      <vt:lpstr>Project flow</vt:lpstr>
      <vt:lpstr>Data</vt:lpstr>
      <vt:lpstr>MFCC</vt:lpstr>
      <vt:lpstr>Spectral Contrast</vt:lpstr>
      <vt:lpstr>Machine learning model – random forest</vt:lpstr>
      <vt:lpstr>Machine learning model – random forest</vt:lpstr>
      <vt:lpstr>Model result on test set</vt:lpstr>
      <vt:lpstr>Links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Daniel Gabbay</dc:creator>
  <cp:lastModifiedBy>Daniel Gabbay</cp:lastModifiedBy>
  <cp:revision>9</cp:revision>
  <dcterms:created xsi:type="dcterms:W3CDTF">2024-06-19T09:05:43Z</dcterms:created>
  <dcterms:modified xsi:type="dcterms:W3CDTF">2024-06-25T12:31:01Z</dcterms:modified>
</cp:coreProperties>
</file>

<file path=docProps/thumbnail.jpeg>
</file>